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71" r:id="rId7"/>
    <p:sldId id="269" r:id="rId8"/>
    <p:sldId id="270" r:id="rId9"/>
    <p:sldId id="272" r:id="rId10"/>
    <p:sldId id="273" r:id="rId11"/>
    <p:sldId id="274" r:id="rId12"/>
    <p:sldId id="277" r:id="rId13"/>
    <p:sldId id="275" r:id="rId14"/>
    <p:sldId id="276" r:id="rId15"/>
    <p:sldId id="260" r:id="rId16"/>
    <p:sldId id="278" r:id="rId17"/>
    <p:sldId id="282" r:id="rId18"/>
    <p:sldId id="283" r:id="rId19"/>
    <p:sldId id="287" r:id="rId20"/>
    <p:sldId id="262" r:id="rId21"/>
    <p:sldId id="279" r:id="rId22"/>
    <p:sldId id="280" r:id="rId23"/>
    <p:sldId id="281" r:id="rId24"/>
    <p:sldId id="284" r:id="rId25"/>
    <p:sldId id="285" r:id="rId26"/>
    <p:sldId id="286" r:id="rId27"/>
    <p:sldId id="263" r:id="rId28"/>
    <p:sldId id="264" r:id="rId29"/>
    <p:sldId id="265" r:id="rId30"/>
    <p:sldId id="266" r:id="rId31"/>
    <p:sldId id="267" r:id="rId32"/>
    <p:sldId id="288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5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2B1BB-AC96-407D-8866-1BB1C731CFF8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C1A11-E937-4908-BE2C-EF21E5208B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C705-4C81-4F31-8998-D9489997B836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4291-D7CC-47F8-BB81-3E172063AC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CD4DD-929D-4218-BA73-436FB9E664F0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08AD9-2D05-4158-A583-5A17079639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F0463-0D2D-42D5-A045-E4AB731D48CD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BE4A4-1BBE-4E62-8BAF-BEC0A90484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77111-1092-4A48-A0A7-1CEE44729B79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F0C54-6646-4245-81A6-08C4678875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20DD-948F-4126-8899-74E5B8A32F17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423B6-7916-42CB-99A7-7CDB8DC5F9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4554F-58C8-48E8-8697-F6A0CA01876A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14215-B9BA-4D7B-B570-52C7779AB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5557D-4C4F-45C0-B94E-7317A8E654F2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8AA8-C8D2-4E10-BFB9-A6EA5FB370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568EA-95F5-4A71-ADFF-3CF364D30EA8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D4D3F-D5D0-4FB4-9004-29B91710B7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A9B9E-26A5-4D0B-B577-F30F79101EF7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1BB0E-2F9E-493D-8A63-4AF4C7060D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2ED07-6C5E-45A2-8394-A6F27A363B16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B95E9-272B-4751-B96E-5757ADB510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03038-D62C-4E6A-996E-C74E134F5B19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E99D8-A8AE-4A94-8ED0-8D69F1FC33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BD148E-52A5-43D3-A8DF-A75236FC8BF4}" type="datetimeFigureOut">
              <a:rPr lang="cs-CZ"/>
              <a:pPr>
                <a:defRPr/>
              </a:pPr>
              <a:t>28.5.2012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E06059-26A0-4B2A-9FA0-DF69D1373E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60425"/>
          </a:xfrm>
        </p:spPr>
        <p:txBody>
          <a:bodyPr/>
          <a:lstStyle/>
          <a:p>
            <a:pPr algn="ctr" eaLnBrk="1" hangingPunct="1"/>
            <a:r>
              <a:rPr lang="cs-CZ" sz="1800" smtClean="0"/>
              <a:t>Sklíčkový seminář ÚPA FN BRNO a Odd.patologie MOÚ</a:t>
            </a:r>
          </a:p>
        </p:txBody>
      </p:sp>
      <p:pic>
        <p:nvPicPr>
          <p:cNvPr id="14338" name="Zástupný symbol pro obrázek 4" descr="DSCF09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1433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150" y="5013325"/>
            <a:ext cx="5486400" cy="1165225"/>
          </a:xfrm>
        </p:spPr>
        <p:txBody>
          <a:bodyPr/>
          <a:lstStyle/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0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490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395288" y="476250"/>
            <a:ext cx="8229600" cy="5289550"/>
          </a:xfrm>
        </p:spPr>
        <p:txBody>
          <a:bodyPr/>
          <a:lstStyle/>
          <a:p>
            <a:pPr eaLnBrk="1" hangingPunct="1"/>
            <a:r>
              <a:rPr lang="cs-CZ" dirty="0" smtClean="0"/>
              <a:t>Mikroskopicky zachycena mírně narušená architektonika slizničních krypt</a:t>
            </a:r>
            <a:endParaRPr lang="cs-CZ" dirty="0" smtClean="0">
              <a:latin typeface="Arial" charset="0"/>
            </a:endParaRPr>
          </a:p>
          <a:p>
            <a:pPr eaLnBrk="1" hangingPunct="1"/>
            <a:r>
              <a:rPr lang="cs-CZ" dirty="0" smtClean="0"/>
              <a:t>Fokálně jsou přítomny povrchové (</a:t>
            </a:r>
            <a:r>
              <a:rPr lang="cs-CZ" dirty="0" err="1" smtClean="0"/>
              <a:t>aftozní</a:t>
            </a:r>
            <a:r>
              <a:rPr lang="cs-CZ" dirty="0" smtClean="0"/>
              <a:t>) ulcerace</a:t>
            </a:r>
          </a:p>
          <a:p>
            <a:pPr eaLnBrk="1" hangingPunct="1"/>
            <a:r>
              <a:rPr lang="cs-CZ" dirty="0" smtClean="0"/>
              <a:t>Slizniční stroma je smíšeně </a:t>
            </a:r>
            <a:r>
              <a:rPr lang="cs-CZ" dirty="0" err="1" smtClean="0"/>
              <a:t>zán</a:t>
            </a:r>
            <a:r>
              <a:rPr lang="cs-CZ" dirty="0" smtClean="0"/>
              <a:t>. </a:t>
            </a:r>
            <a:r>
              <a:rPr lang="cs-CZ" dirty="0" err="1" smtClean="0"/>
              <a:t>celulizované</a:t>
            </a:r>
            <a:r>
              <a:rPr lang="cs-CZ" dirty="0" smtClean="0"/>
              <a:t> se známkami </a:t>
            </a:r>
            <a:r>
              <a:rPr lang="cs-CZ" dirty="0" err="1" smtClean="0"/>
              <a:t>leukocytoklastické</a:t>
            </a:r>
            <a:r>
              <a:rPr lang="cs-CZ" dirty="0" smtClean="0"/>
              <a:t> vaskulitidy</a:t>
            </a:r>
            <a:endParaRPr lang="cs-CZ" dirty="0" smtClean="0">
              <a:latin typeface="Arial" charset="0"/>
            </a:endParaRPr>
          </a:p>
          <a:p>
            <a:pPr eaLnBrk="1" hangingPunct="1"/>
            <a:r>
              <a:rPr lang="cs-CZ" dirty="0" smtClean="0"/>
              <a:t>Zvýšen je počet </a:t>
            </a:r>
            <a:r>
              <a:rPr lang="cs-CZ" dirty="0" err="1" smtClean="0"/>
              <a:t>apoptotických</a:t>
            </a:r>
            <a:r>
              <a:rPr lang="cs-CZ" dirty="0" smtClean="0"/>
              <a:t> tělísek v kryptách</a:t>
            </a:r>
            <a:endParaRPr lang="cs-CZ" dirty="0" smtClean="0">
              <a:latin typeface="Arial" charset="0"/>
            </a:endParaRPr>
          </a:p>
          <a:p>
            <a:pPr eaLnBrk="1" hangingPunct="1"/>
            <a:r>
              <a:rPr lang="cs-CZ" dirty="0" smtClean="0"/>
              <a:t>Ojediněle jsou  </a:t>
            </a:r>
            <a:r>
              <a:rPr lang="cs-CZ" dirty="0" err="1" smtClean="0"/>
              <a:t>endotelie</a:t>
            </a:r>
            <a:r>
              <a:rPr lang="cs-CZ" dirty="0" smtClean="0"/>
              <a:t> i </a:t>
            </a:r>
            <a:r>
              <a:rPr lang="cs-CZ" dirty="0" err="1" smtClean="0"/>
              <a:t>perivaskulární</a:t>
            </a:r>
            <a:r>
              <a:rPr lang="cs-CZ" dirty="0" smtClean="0"/>
              <a:t> buňky slizničního </a:t>
            </a:r>
            <a:r>
              <a:rPr lang="cs-CZ" dirty="0" err="1" smtClean="0"/>
              <a:t>stromatu</a:t>
            </a:r>
            <a:r>
              <a:rPr lang="cs-CZ" dirty="0" smtClean="0"/>
              <a:t> zvětšené a jsou v nich zachycena velká jádra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CMV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CMV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CMV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Zástupný symbol pro obsah 10" descr="namest33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765175"/>
            <a:ext cx="8229600" cy="5487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z="4800" smtClean="0"/>
              <a:t>Případ č.1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Zdeněk Pavlovský</a:t>
            </a:r>
            <a:endParaRPr lang="cs-CZ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 l="40227" t="52289" r="39598" b="19232"/>
          <a:stretch>
            <a:fillRect/>
          </a:stretch>
        </p:blipFill>
        <p:spPr bwMode="auto">
          <a:xfrm>
            <a:off x="539750" y="333375"/>
            <a:ext cx="12319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800" b="1" smtClean="0"/>
              <a:t>Diagnóza</a:t>
            </a:r>
          </a:p>
        </p:txBody>
      </p:sp>
      <p:sp>
        <p:nvSpPr>
          <p:cNvPr id="3379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endParaRPr lang="cs-CZ" sz="4400" smtClean="0"/>
          </a:p>
          <a:p>
            <a:pPr algn="ctr" eaLnBrk="1" hangingPunct="1">
              <a:buFont typeface="Arial" charset="0"/>
              <a:buNone/>
            </a:pPr>
            <a:r>
              <a:rPr lang="cs-CZ" sz="4400" smtClean="0"/>
              <a:t>CMV colitis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CMV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CMV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CMV colitis- klinické příznaky</a:t>
            </a:r>
          </a:p>
        </p:txBody>
      </p:sp>
      <p:sp>
        <p:nvSpPr>
          <p:cNvPr id="4096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Oportunní infekce především u imunodeficitních  pacientů (AIDS) a pacientů imunosuprimovaných (např.po transplantaci)</a:t>
            </a:r>
          </a:p>
          <a:p>
            <a:pPr eaLnBrk="1" hangingPunct="1"/>
            <a:r>
              <a:rPr lang="cs-CZ" smtClean="0"/>
              <a:t>Klinické příznaky: nausea, zvracení, bolesti břicha, horečka, kachektizace, tenesmy, krvavé průjmy</a:t>
            </a:r>
          </a:p>
          <a:p>
            <a:pPr eaLnBrk="1" hangingPunct="1"/>
            <a:r>
              <a:rPr lang="cs-CZ" smtClean="0"/>
              <a:t>Postiženo bývá cékum a colon ascendens ale i rektum a sigmoideum</a:t>
            </a:r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CMV colitis- makroskopie</a:t>
            </a:r>
          </a:p>
        </p:txBody>
      </p:sp>
      <p:sp>
        <p:nvSpPr>
          <p:cNvPr id="4198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 smtClean="0"/>
              <a:t>Hemorrhagický povrch sliznice s erozemi a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smtClean="0"/>
              <a:t>ulceracemi, </a:t>
            </a:r>
            <a:r>
              <a:rPr lang="cs-CZ" dirty="0" err="1" smtClean="0"/>
              <a:t>pseudomembrány</a:t>
            </a:r>
            <a:r>
              <a:rPr lang="cs-CZ" dirty="0" smtClean="0"/>
              <a:t> i perforace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Vzácně bez výraznějších slizničních příznaků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Postižení střeva může být difuzní i fokální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DD: </a:t>
            </a:r>
          </a:p>
          <a:p>
            <a:pPr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cs-CZ" dirty="0" smtClean="0"/>
              <a:t>IBD</a:t>
            </a:r>
          </a:p>
          <a:p>
            <a:pPr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cs-CZ" dirty="0" err="1" smtClean="0"/>
              <a:t>Pseudomembranozní</a:t>
            </a:r>
            <a:r>
              <a:rPr lang="cs-CZ" dirty="0" smtClean="0"/>
              <a:t> </a:t>
            </a:r>
            <a:r>
              <a:rPr lang="cs-CZ" dirty="0" err="1" smtClean="0"/>
              <a:t>colitis</a:t>
            </a:r>
            <a:endParaRPr lang="cs-CZ" dirty="0" smtClean="0"/>
          </a:p>
          <a:p>
            <a:pPr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cs-CZ" dirty="0" err="1" smtClean="0"/>
              <a:t>Kaposiho</a:t>
            </a:r>
            <a:r>
              <a:rPr lang="cs-CZ" dirty="0" smtClean="0"/>
              <a:t> sarkom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CMV colitis- mikroskopie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Přítomnost infikovaných buněk „</a:t>
            </a:r>
            <a:r>
              <a:rPr lang="cs-CZ" dirty="0" err="1" smtClean="0"/>
              <a:t>cytomegalových</a:t>
            </a:r>
            <a:r>
              <a:rPr lang="cs-CZ" dirty="0" smtClean="0"/>
              <a:t> buněk“ (</a:t>
            </a:r>
            <a:r>
              <a:rPr lang="cs-CZ" dirty="0" err="1" smtClean="0"/>
              <a:t>epitelie</a:t>
            </a:r>
            <a:r>
              <a:rPr lang="cs-CZ" dirty="0" smtClean="0"/>
              <a:t>, </a:t>
            </a:r>
            <a:r>
              <a:rPr lang="cs-CZ" dirty="0" err="1" smtClean="0"/>
              <a:t>endotelie</a:t>
            </a:r>
            <a:r>
              <a:rPr lang="cs-CZ" dirty="0" smtClean="0"/>
              <a:t>, fibroblasty, hl. sval. buňky, makrofágy i gangliové buňky) , které jsou zvětšené a obsahují eozinofilní intranukleární inkluze s patrným haló a s granulární bazofilní cytoplasmou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Známky akutního nebo chronického zánětu s nekrózami a perforacemi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6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6386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Muž, 58 let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Od r. 1991 se léčí pro autoimunitní hemolytickou anémii kortikoidy, od roku 2008 i cyklofosfamidem, který v roce 2011 vysazen pro exantém na kůži a leukopenii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Exantém měl různý charakter od makulopapulozního výsevu až po erytrodermii s deskvamací (bioptická dg. erythema exudativum multiforme</a:t>
            </a:r>
            <a:r>
              <a:rPr lang="cs-CZ" smtClean="0">
                <a:latin typeface="Arial" charset="0"/>
              </a:rPr>
              <a:t>)</a:t>
            </a:r>
            <a:r>
              <a:rPr lang="cs-CZ" smtClean="0"/>
              <a:t> </a:t>
            </a:r>
            <a:endParaRPr lang="cs-CZ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Společně s exantémem se projevují GIT obtíže charakteru průjmu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CMV colitis- mikroskopie</a:t>
            </a:r>
          </a:p>
        </p:txBody>
      </p:sp>
      <p:sp>
        <p:nvSpPr>
          <p:cNvPr id="4403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Zánětlivý ifiltrát je tvořen lymfocyty, histiocyty, plasmocyty a polynukleáry </a:t>
            </a:r>
          </a:p>
          <a:p>
            <a:pPr eaLnBrk="1" hangingPunct="1"/>
            <a:r>
              <a:rPr lang="cs-CZ" smtClean="0"/>
              <a:t>CMV- okluzivní vaskulitida v arteriích, kapilárách i vénách doprovázená zvetšením endotelií a vaskulární okluzí s tvorbou trombů</a:t>
            </a:r>
          </a:p>
          <a:p>
            <a:pPr eaLnBrk="1" hangingPunct="1"/>
            <a:r>
              <a:rPr lang="cs-CZ" smtClean="0"/>
              <a:t>Leukocytoklastická vaskulitida se zánětlivou  perivaskulární infiltrací, která vede k ischemii stěny střevní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CMV colitis</a:t>
            </a:r>
            <a:r>
              <a:rPr lang="cs-CZ" smtClean="0">
                <a:latin typeface="Arial" charset="0"/>
              </a:rPr>
              <a:t>- </a:t>
            </a:r>
            <a:r>
              <a:rPr lang="cs-CZ" smtClean="0"/>
              <a:t>diferenciální dg.</a:t>
            </a:r>
          </a:p>
        </p:txBody>
      </p:sp>
      <p:sp>
        <p:nvSpPr>
          <p:cNvPr id="4505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IBD colitis</a:t>
            </a:r>
          </a:p>
          <a:p>
            <a:pPr eaLnBrk="1" hangingPunct="1"/>
            <a:r>
              <a:rPr lang="cs-CZ" smtClean="0"/>
              <a:t>Ischemická colitis</a:t>
            </a:r>
          </a:p>
          <a:p>
            <a:pPr eaLnBrk="1" hangingPunct="1"/>
            <a:r>
              <a:rPr lang="cs-CZ" smtClean="0"/>
              <a:t>Pseudomembranozní colitis</a:t>
            </a:r>
          </a:p>
          <a:p>
            <a:pPr eaLnBrk="1" hangingPunct="1"/>
            <a:r>
              <a:rPr lang="cs-CZ" smtClean="0"/>
              <a:t>Leukocytoklastická vaskulitis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Zástupný symbol pro obsah 4" descr="alca25_1024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620713"/>
            <a:ext cx="7396162" cy="5546725"/>
          </a:xfrm>
        </p:spPr>
      </p:pic>
      <p:sp>
        <p:nvSpPr>
          <p:cNvPr id="3" name="TextovéPole 2"/>
          <p:cNvSpPr txBox="1"/>
          <p:nvPr/>
        </p:nvSpPr>
        <p:spPr>
          <a:xfrm>
            <a:off x="3347864" y="5517232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43401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Po přechodném vymizení obtíží dochází k exacerbaci kožních i střevních příznaků po terapii NSAID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Následuje hospitalizace kvůli sepsi, malnutriční anasarce a deficitu buněčné imunity, při které provedena </a:t>
            </a:r>
            <a:r>
              <a:rPr lang="cs-CZ" dirty="0" err="1" smtClean="0"/>
              <a:t>kolonoskopie</a:t>
            </a:r>
            <a:r>
              <a:rPr lang="cs-CZ" dirty="0" smtClean="0"/>
              <a:t> </a:t>
            </a:r>
            <a:r>
              <a:rPr lang="cs-CZ" dirty="0" smtClean="0"/>
              <a:t>s odběrem vzorků sliznice pro bioptické vyšetření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Při endoskopickém vyšetření je sliznice </a:t>
            </a:r>
            <a:r>
              <a:rPr lang="cs-CZ" dirty="0" err="1" smtClean="0"/>
              <a:t>tl</a:t>
            </a:r>
            <a:r>
              <a:rPr lang="cs-CZ" dirty="0" smtClean="0"/>
              <a:t>. střeva postižena v celém rozsahu hemorrhagicko-hnisavým zánětem, v rektu jsou zachyceny ulcerace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Klinická diferenciální diagnostika:</a:t>
            </a:r>
          </a:p>
          <a:p>
            <a:pPr eaLnBrk="1" hangingPunct="1"/>
            <a:r>
              <a:rPr lang="cs-CZ" smtClean="0"/>
              <a:t>Poléková enteropathie</a:t>
            </a:r>
          </a:p>
          <a:p>
            <a:pPr eaLnBrk="1" hangingPunct="1"/>
            <a:r>
              <a:rPr lang="cs-CZ" smtClean="0"/>
              <a:t>Vaskulitida</a:t>
            </a:r>
          </a:p>
          <a:p>
            <a:pPr eaLnBrk="1" hangingPunct="1">
              <a:buFont typeface="Arial" charset="0"/>
              <a:buNone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6" descr="CMV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74638"/>
            <a:ext cx="77708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387</Words>
  <Application>Microsoft Office PowerPoint</Application>
  <PresentationFormat>Předvádění na obrazovce (4:3)</PresentationFormat>
  <Paragraphs>49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sady Office</vt:lpstr>
      <vt:lpstr>Sklíčkový seminář ÚPA FN BRNO a Odd.patologie MOÚ</vt:lpstr>
      <vt:lpstr>Případ č.1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Diagnóza</vt:lpstr>
      <vt:lpstr>Snímek 21</vt:lpstr>
      <vt:lpstr>Snímek 22</vt:lpstr>
      <vt:lpstr>Snímek 23</vt:lpstr>
      <vt:lpstr>Snímek 24</vt:lpstr>
      <vt:lpstr>Snímek 25</vt:lpstr>
      <vt:lpstr>Snímek 26</vt:lpstr>
      <vt:lpstr>CMV colitis- klinické příznaky</vt:lpstr>
      <vt:lpstr>CMV colitis- makroskopie</vt:lpstr>
      <vt:lpstr>CMV colitis- mikroskopie</vt:lpstr>
      <vt:lpstr>CMV colitis- mikroskopie</vt:lpstr>
      <vt:lpstr>CMV colitis- diferenciální dg.</vt:lpstr>
      <vt:lpstr>Snímek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Případ č.1</dc:title>
  <dc:creator>Valued eMachines Customer</dc:creator>
  <cp:lastModifiedBy>Valued eMachines Customer</cp:lastModifiedBy>
  <cp:revision>27</cp:revision>
  <dcterms:created xsi:type="dcterms:W3CDTF">2012-05-09T15:58:59Z</dcterms:created>
  <dcterms:modified xsi:type="dcterms:W3CDTF">2012-05-28T16:52:02Z</dcterms:modified>
</cp:coreProperties>
</file>