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61" r:id="rId4"/>
    <p:sldId id="275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8" r:id="rId14"/>
    <p:sldId id="260" r:id="rId15"/>
    <p:sldId id="276" r:id="rId16"/>
    <p:sldId id="270" r:id="rId17"/>
    <p:sldId id="271" r:id="rId18"/>
    <p:sldId id="272" r:id="rId19"/>
    <p:sldId id="273" r:id="rId20"/>
    <p:sldId id="274" r:id="rId21"/>
    <p:sldId id="259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1F4FD-68F5-4F32-A39D-D6C110B53FC6}" type="datetimeFigureOut">
              <a:rPr lang="cs-CZ" smtClean="0"/>
              <a:pPr/>
              <a:t>30.5.2012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E3E0BD-5DA2-4AB0-9B56-76B881D20F5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1F4FD-68F5-4F32-A39D-D6C110B53FC6}" type="datetimeFigureOut">
              <a:rPr lang="cs-CZ" smtClean="0"/>
              <a:pPr/>
              <a:t>30.5.2012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E3E0BD-5DA2-4AB0-9B56-76B881D20F5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1F4FD-68F5-4F32-A39D-D6C110B53FC6}" type="datetimeFigureOut">
              <a:rPr lang="cs-CZ" smtClean="0"/>
              <a:pPr/>
              <a:t>30.5.2012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E3E0BD-5DA2-4AB0-9B56-76B881D20F5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47E43-D3AF-48BA-8088-5666EFBFF499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D7843-192B-49C6-BA99-63C383C72589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29E2C-6449-463B-8C94-410D7EF0956E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DECF0-348E-47E4-89EF-A6E0C1B097B4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63DC2-4694-4AC7-926E-1C4B2808519E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E9962-E405-4602-96E4-68874FCA1D70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2515E-D813-41FA-9DBF-6B3080E00878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62E23-B695-4967-A3C5-7F4EFEC22CD0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1F4FD-68F5-4F32-A39D-D6C110B53FC6}" type="datetimeFigureOut">
              <a:rPr lang="cs-CZ" smtClean="0"/>
              <a:pPr/>
              <a:t>30.5.2012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E3E0BD-5DA2-4AB0-9B56-76B881D20F5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53C33-3707-42BA-A7BC-45BCC42ADF9C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923B7-F411-43AD-BE2D-0A7D10BE8498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80025-5326-48C6-B0C7-E52C3680DB2F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1F4FD-68F5-4F32-A39D-D6C110B53FC6}" type="datetimeFigureOut">
              <a:rPr lang="cs-CZ" smtClean="0"/>
              <a:pPr/>
              <a:t>30.5.2012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E3E0BD-5DA2-4AB0-9B56-76B881D20F5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1F4FD-68F5-4F32-A39D-D6C110B53FC6}" type="datetimeFigureOut">
              <a:rPr lang="cs-CZ" smtClean="0"/>
              <a:pPr/>
              <a:t>30.5.2012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E3E0BD-5DA2-4AB0-9B56-76B881D20F5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1F4FD-68F5-4F32-A39D-D6C110B53FC6}" type="datetimeFigureOut">
              <a:rPr lang="cs-CZ" smtClean="0"/>
              <a:pPr/>
              <a:t>30.5.2012</a:t>
            </a:fld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E3E0BD-5DA2-4AB0-9B56-76B881D20F5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1F4FD-68F5-4F32-A39D-D6C110B53FC6}" type="datetimeFigureOut">
              <a:rPr lang="cs-CZ" smtClean="0"/>
              <a:pPr/>
              <a:t>30.5.2012</a:t>
            </a:fld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E3E0BD-5DA2-4AB0-9B56-76B881D20F5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1F4FD-68F5-4F32-A39D-D6C110B53FC6}" type="datetimeFigureOut">
              <a:rPr lang="cs-CZ" smtClean="0"/>
              <a:pPr/>
              <a:t>30.5.2012</a:t>
            </a:fld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E3E0BD-5DA2-4AB0-9B56-76B881D20F5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1F4FD-68F5-4F32-A39D-D6C110B53FC6}" type="datetimeFigureOut">
              <a:rPr lang="cs-CZ" smtClean="0"/>
              <a:pPr/>
              <a:t>30.5.2012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E3E0BD-5DA2-4AB0-9B56-76B881D20F5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1F4FD-68F5-4F32-A39D-D6C110B53FC6}" type="datetimeFigureOut">
              <a:rPr lang="cs-CZ" smtClean="0"/>
              <a:pPr/>
              <a:t>30.5.2012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E3E0BD-5DA2-4AB0-9B56-76B881D20F5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smtClean="0">
                <a:solidFill>
                  <a:schemeClr val="tx1"/>
                </a:solidFill>
              </a:defRPr>
            </a:lvl1pPr>
          </a:lstStyle>
          <a:p>
            <a:fld id="{C3D1F4FD-68F5-4F32-A39D-D6C110B53FC6}" type="datetimeFigureOut">
              <a:rPr lang="cs-CZ" smtClean="0"/>
              <a:pPr/>
              <a:t>30.5.2012</a:t>
            </a:fld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</a:defRPr>
            </a:lvl1pPr>
          </a:lstStyle>
          <a:p>
            <a:fld id="{70E3E0BD-5DA2-4AB0-9B56-76B881D20F5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93DFD9-1EAF-49B1-B565-86099F11BFFB}" type="slidenum">
              <a:rPr 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cs-CZ" dirty="0" smtClean="0"/>
              <a:t>Případ č. </a:t>
            </a:r>
            <a:r>
              <a:rPr lang="cs-CZ" dirty="0" smtClean="0"/>
              <a:t>12</a:t>
            </a:r>
            <a:r>
              <a:rPr lang="cs-CZ" dirty="0" smtClean="0"/>
              <a:t>	</a:t>
            </a:r>
          </a:p>
        </p:txBody>
      </p:sp>
      <p:sp>
        <p:nvSpPr>
          <p:cNvPr id="205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Muž</a:t>
            </a:r>
            <a:r>
              <a:rPr lang="cs-CZ" smtClean="0"/>
              <a:t>, </a:t>
            </a:r>
            <a:r>
              <a:rPr lang="cs-CZ" smtClean="0"/>
              <a:t>65 </a:t>
            </a:r>
            <a:r>
              <a:rPr lang="cs-CZ" dirty="0" smtClean="0"/>
              <a:t>let, tumor varlete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T_40x buňk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T_variabilita jad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755650" y="3068638"/>
            <a:ext cx="7772400" cy="1143000"/>
          </a:xfrm>
        </p:spPr>
        <p:txBody>
          <a:bodyPr/>
          <a:lstStyle/>
          <a:p>
            <a:pPr eaLnBrk="1" hangingPunct="1"/>
            <a:r>
              <a:rPr lang="cs-CZ" sz="34400" b="1" smtClean="0"/>
              <a:t>?</a:t>
            </a:r>
            <a:endParaRPr lang="cs-CZ" sz="13800" b="1" smtClean="0"/>
          </a:p>
        </p:txBody>
      </p:sp>
      <p:sp>
        <p:nvSpPr>
          <p:cNvPr id="9219" name="Zástupný symbol pro obsah 2"/>
          <p:cNvSpPr>
            <a:spLocks noGrp="1"/>
          </p:cNvSpPr>
          <p:nvPr>
            <p:ph idx="1"/>
          </p:nvPr>
        </p:nvSpPr>
        <p:spPr>
          <a:xfrm>
            <a:off x="685800" y="5516563"/>
            <a:ext cx="7772400" cy="579437"/>
          </a:xfrm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cs-CZ" dirty="0" smtClean="0"/>
              <a:t>Diferenciální diagnóza</a:t>
            </a:r>
          </a:p>
        </p:txBody>
      </p:sp>
      <p:sp>
        <p:nvSpPr>
          <p:cNvPr id="10243" name="Zástupný symbol pro obsah 2"/>
          <p:cNvSpPr>
            <a:spLocks noGrp="1"/>
          </p:cNvSpPr>
          <p:nvPr>
            <p:ph idx="1"/>
          </p:nvPr>
        </p:nvSpPr>
        <p:spPr>
          <a:xfrm>
            <a:off x="685800" y="1341438"/>
            <a:ext cx="7772400" cy="4754562"/>
          </a:xfrm>
        </p:spPr>
        <p:txBody>
          <a:bodyPr/>
          <a:lstStyle/>
          <a:p>
            <a:pPr eaLnBrk="1" hangingPunct="1"/>
            <a:r>
              <a:rPr lang="cs-CZ" dirty="0" smtClean="0"/>
              <a:t>Ohraničený tumor, opouzdřený</a:t>
            </a:r>
          </a:p>
          <a:p>
            <a:pPr eaLnBrk="1" hangingPunct="1"/>
            <a:r>
              <a:rPr lang="cs-CZ" dirty="0" smtClean="0"/>
              <a:t>Stavba dominantně </a:t>
            </a:r>
            <a:r>
              <a:rPr lang="cs-CZ" dirty="0" err="1" smtClean="0"/>
              <a:t>trabekulární</a:t>
            </a:r>
            <a:endParaRPr lang="cs-CZ" dirty="0" smtClean="0"/>
          </a:p>
          <a:p>
            <a:pPr eaLnBrk="1" hangingPunct="1"/>
            <a:r>
              <a:rPr lang="cs-CZ" dirty="0" smtClean="0"/>
              <a:t>Dvě buněčné populace (menší, protáhlé, </a:t>
            </a:r>
            <a:r>
              <a:rPr lang="cs-CZ" dirty="0" err="1" smtClean="0"/>
              <a:t>palisádovitě</a:t>
            </a:r>
            <a:r>
              <a:rPr lang="cs-CZ" dirty="0" smtClean="0"/>
              <a:t> řazené + velké, světlé, s kulatými jádry)</a:t>
            </a:r>
          </a:p>
          <a:p>
            <a:pPr eaLnBrk="1" hangingPunct="1"/>
            <a:r>
              <a:rPr lang="cs-CZ" dirty="0" smtClean="0"/>
              <a:t>Polymorfie minimální</a:t>
            </a:r>
          </a:p>
          <a:p>
            <a:pPr eaLnBrk="1" hangingPunct="1"/>
            <a:r>
              <a:rPr lang="cs-CZ" dirty="0" smtClean="0"/>
              <a:t>Žádné mitózy ani vaskulární invaze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1143000"/>
          </a:xfrm>
        </p:spPr>
        <p:txBody>
          <a:bodyPr/>
          <a:lstStyle/>
          <a:p>
            <a:r>
              <a:rPr lang="cs-CZ" dirty="0" smtClean="0"/>
              <a:t>Diferenciální diagnóza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1412776"/>
            <a:ext cx="7772400" cy="5184576"/>
          </a:xfrm>
        </p:spPr>
        <p:txBody>
          <a:bodyPr/>
          <a:lstStyle/>
          <a:p>
            <a:r>
              <a:rPr lang="cs-CZ" dirty="0" err="1" smtClean="0"/>
              <a:t>Germinální</a:t>
            </a:r>
            <a:r>
              <a:rPr lang="cs-CZ" dirty="0" smtClean="0"/>
              <a:t> tumor, zejména </a:t>
            </a:r>
            <a:r>
              <a:rPr lang="cs-CZ" dirty="0" err="1" smtClean="0"/>
              <a:t>seminom</a:t>
            </a:r>
            <a:endParaRPr lang="cs-CZ" dirty="0" smtClean="0"/>
          </a:p>
          <a:p>
            <a:r>
              <a:rPr lang="cs-CZ" dirty="0" err="1" smtClean="0"/>
              <a:t>Sertoli</a:t>
            </a:r>
            <a:r>
              <a:rPr lang="cs-CZ" dirty="0" smtClean="0"/>
              <a:t> cell tumor</a:t>
            </a:r>
          </a:p>
          <a:p>
            <a:r>
              <a:rPr lang="cs-CZ" dirty="0" smtClean="0"/>
              <a:t>Smíšený (</a:t>
            </a:r>
            <a:r>
              <a:rPr lang="cs-CZ" dirty="0" err="1" smtClean="0"/>
              <a:t>Sertoli</a:t>
            </a:r>
            <a:r>
              <a:rPr lang="cs-CZ" dirty="0" smtClean="0"/>
              <a:t>, </a:t>
            </a:r>
            <a:r>
              <a:rPr lang="cs-CZ" dirty="0" err="1" smtClean="0"/>
              <a:t>Leydig</a:t>
            </a:r>
            <a:r>
              <a:rPr lang="cs-CZ" dirty="0" smtClean="0"/>
              <a:t>, </a:t>
            </a:r>
            <a:r>
              <a:rPr lang="cs-CZ" dirty="0" err="1" smtClean="0"/>
              <a:t>granulosa</a:t>
            </a:r>
            <a:r>
              <a:rPr lang="cs-CZ" dirty="0" smtClean="0"/>
              <a:t> cell…)</a:t>
            </a:r>
          </a:p>
          <a:p>
            <a:r>
              <a:rPr lang="cs-CZ" dirty="0" smtClean="0"/>
              <a:t>Metastáza difúzního karcinomu </a:t>
            </a:r>
          </a:p>
          <a:p>
            <a:r>
              <a:rPr lang="cs-CZ" dirty="0" smtClean="0"/>
              <a:t>Smíšený sex-</a:t>
            </a:r>
            <a:r>
              <a:rPr lang="cs-CZ" dirty="0" err="1" smtClean="0"/>
              <a:t>cord</a:t>
            </a:r>
            <a:r>
              <a:rPr lang="cs-CZ" dirty="0" smtClean="0"/>
              <a:t> </a:t>
            </a:r>
            <a:r>
              <a:rPr lang="cs-CZ" dirty="0" err="1" smtClean="0"/>
              <a:t>stromal</a:t>
            </a:r>
            <a:r>
              <a:rPr lang="cs-CZ" dirty="0" smtClean="0"/>
              <a:t> + </a:t>
            </a:r>
            <a:r>
              <a:rPr lang="cs-CZ" dirty="0" err="1" smtClean="0"/>
              <a:t>germinal</a:t>
            </a:r>
            <a:r>
              <a:rPr lang="cs-CZ" dirty="0" smtClean="0"/>
              <a:t> cell tumor</a:t>
            </a:r>
          </a:p>
          <a:p>
            <a:pPr lvl="1"/>
            <a:r>
              <a:rPr lang="cs-CZ" dirty="0" err="1" smtClean="0"/>
              <a:t>Gonadoblastom</a:t>
            </a:r>
            <a:endParaRPr lang="cs-CZ" dirty="0" smtClean="0"/>
          </a:p>
          <a:p>
            <a:pPr lvl="1"/>
            <a:r>
              <a:rPr lang="cs-CZ" dirty="0" err="1" smtClean="0"/>
              <a:t>Talermanův</a:t>
            </a:r>
            <a:r>
              <a:rPr lang="cs-CZ" dirty="0" smtClean="0"/>
              <a:t> tumor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CKA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ovéPole 4"/>
          <p:cNvSpPr txBox="1"/>
          <p:nvPr/>
        </p:nvSpPr>
        <p:spPr>
          <a:xfrm>
            <a:off x="323528" y="5805264"/>
            <a:ext cx="3723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 smtClean="0"/>
              <a:t>CK AE1/AE3</a:t>
            </a:r>
            <a:endParaRPr lang="cs-CZ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inhibi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ovéPole 4"/>
          <p:cNvSpPr txBox="1"/>
          <p:nvPr/>
        </p:nvSpPr>
        <p:spPr>
          <a:xfrm>
            <a:off x="323528" y="5805264"/>
            <a:ext cx="26789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 smtClean="0"/>
              <a:t>INHIBIN</a:t>
            </a:r>
            <a:endParaRPr lang="cs-CZ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vimenti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ovéPole 4"/>
          <p:cNvSpPr txBox="1"/>
          <p:nvPr/>
        </p:nvSpPr>
        <p:spPr>
          <a:xfrm>
            <a:off x="323528" y="5805264"/>
            <a:ext cx="3395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 smtClean="0"/>
              <a:t>VIMENTIN</a:t>
            </a:r>
            <a:endParaRPr lang="cs-CZ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PL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ovéPole 4"/>
          <p:cNvSpPr txBox="1"/>
          <p:nvPr/>
        </p:nvSpPr>
        <p:spPr>
          <a:xfrm>
            <a:off x="323528" y="5805264"/>
            <a:ext cx="1792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 smtClean="0"/>
              <a:t>PLAP</a:t>
            </a:r>
            <a:endParaRPr lang="cs-CZ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c-ki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ovéPole 4"/>
          <p:cNvSpPr txBox="1"/>
          <p:nvPr/>
        </p:nvSpPr>
        <p:spPr>
          <a:xfrm>
            <a:off x="323528" y="5805264"/>
            <a:ext cx="2269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 smtClean="0"/>
              <a:t>CD 117 </a:t>
            </a:r>
            <a:endParaRPr lang="cs-CZ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T_4xH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685800" y="115888"/>
            <a:ext cx="7772400" cy="1204912"/>
          </a:xfrm>
        </p:spPr>
        <p:txBody>
          <a:bodyPr/>
          <a:lstStyle/>
          <a:p>
            <a:pPr eaLnBrk="1" hangingPunct="1"/>
            <a:r>
              <a:rPr lang="cs-CZ" smtClean="0"/>
              <a:t>Diagnóza	</a:t>
            </a:r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>
          <a:xfrm>
            <a:off x="611188" y="1268760"/>
            <a:ext cx="7772400" cy="4176365"/>
          </a:xfrm>
        </p:spPr>
        <p:txBody>
          <a:bodyPr/>
          <a:lstStyle/>
          <a:p>
            <a:r>
              <a:rPr lang="cs-CZ" dirty="0" smtClean="0"/>
              <a:t>Smíšený sex-</a:t>
            </a:r>
            <a:r>
              <a:rPr lang="cs-CZ" dirty="0" err="1" smtClean="0"/>
              <a:t>cord</a:t>
            </a:r>
            <a:r>
              <a:rPr lang="cs-CZ" dirty="0" smtClean="0"/>
              <a:t> </a:t>
            </a:r>
            <a:r>
              <a:rPr lang="cs-CZ" dirty="0" err="1" smtClean="0"/>
              <a:t>stromal</a:t>
            </a:r>
            <a:r>
              <a:rPr lang="cs-CZ" dirty="0" smtClean="0"/>
              <a:t> + </a:t>
            </a:r>
            <a:r>
              <a:rPr lang="cs-CZ" dirty="0" err="1" smtClean="0"/>
              <a:t>germinal</a:t>
            </a:r>
            <a:r>
              <a:rPr lang="cs-CZ" dirty="0" smtClean="0"/>
              <a:t> cell tumor – neklasifikovaný (</a:t>
            </a:r>
            <a:r>
              <a:rPr lang="cs-CZ" dirty="0" err="1" smtClean="0"/>
              <a:t>Talermanův</a:t>
            </a:r>
            <a:r>
              <a:rPr lang="cs-CZ" dirty="0" smtClean="0"/>
              <a:t> nádor)</a:t>
            </a:r>
          </a:p>
          <a:p>
            <a:r>
              <a:rPr lang="cs-CZ" sz="2800" dirty="0" smtClean="0"/>
              <a:t>U zdravých osob, mimo </a:t>
            </a:r>
            <a:r>
              <a:rPr lang="cs-CZ" sz="2800" dirty="0" err="1" smtClean="0"/>
              <a:t>gonadální</a:t>
            </a:r>
            <a:r>
              <a:rPr lang="cs-CZ" sz="2800" dirty="0" smtClean="0"/>
              <a:t> dysgenezi</a:t>
            </a:r>
          </a:p>
          <a:p>
            <a:r>
              <a:rPr lang="cs-CZ" sz="2800" dirty="0" smtClean="0"/>
              <a:t>Nemá </a:t>
            </a:r>
            <a:r>
              <a:rPr lang="cs-CZ" sz="2800" dirty="0" err="1" smtClean="0"/>
              <a:t>nodulární</a:t>
            </a:r>
            <a:r>
              <a:rPr lang="cs-CZ" sz="2800" dirty="0" smtClean="0"/>
              <a:t> „</a:t>
            </a:r>
            <a:r>
              <a:rPr lang="cs-CZ" sz="2800" dirty="0" err="1" smtClean="0"/>
              <a:t>nested</a:t>
            </a:r>
            <a:r>
              <a:rPr lang="cs-CZ" sz="2800" dirty="0" smtClean="0"/>
              <a:t>“ uspořádání </a:t>
            </a:r>
            <a:r>
              <a:rPr lang="cs-CZ" sz="2800" dirty="0" err="1" smtClean="0"/>
              <a:t>gonadoblastomu</a:t>
            </a:r>
            <a:r>
              <a:rPr lang="cs-CZ" sz="2800" dirty="0" smtClean="0"/>
              <a:t> ale difúzní, promíšený růst</a:t>
            </a:r>
          </a:p>
          <a:p>
            <a:r>
              <a:rPr lang="cs-CZ" sz="2800" dirty="0" smtClean="0"/>
              <a:t>V </a:t>
            </a:r>
            <a:r>
              <a:rPr lang="cs-CZ" sz="2800" dirty="0" err="1" smtClean="0"/>
              <a:t>testis</a:t>
            </a:r>
            <a:r>
              <a:rPr lang="cs-CZ" sz="2800" dirty="0" smtClean="0"/>
              <a:t> často jádra </a:t>
            </a:r>
            <a:r>
              <a:rPr lang="cs-CZ" sz="2800" dirty="0" err="1" smtClean="0"/>
              <a:t>germinální</a:t>
            </a:r>
            <a:r>
              <a:rPr lang="cs-CZ" sz="2800" dirty="0" smtClean="0"/>
              <a:t> složky podobná </a:t>
            </a:r>
            <a:r>
              <a:rPr lang="cs-CZ" sz="2800" dirty="0" err="1" smtClean="0"/>
              <a:t>spermatocytickému</a:t>
            </a:r>
            <a:r>
              <a:rPr lang="cs-CZ" sz="2800" dirty="0" smtClean="0"/>
              <a:t> </a:t>
            </a:r>
            <a:r>
              <a:rPr lang="cs-CZ" sz="2800" dirty="0" err="1" smtClean="0"/>
              <a:t>seminomu</a:t>
            </a:r>
            <a:r>
              <a:rPr lang="cs-CZ" sz="2800" dirty="0" smtClean="0"/>
              <a:t>, negativní v průkazu PLAP, c-</a:t>
            </a:r>
            <a:r>
              <a:rPr lang="cs-CZ" sz="2800" dirty="0" err="1" smtClean="0"/>
              <a:t>kit</a:t>
            </a:r>
            <a:r>
              <a:rPr lang="cs-CZ" sz="2800" dirty="0" smtClean="0"/>
              <a:t> a OCT-4</a:t>
            </a:r>
          </a:p>
          <a:p>
            <a:r>
              <a:rPr lang="cs-CZ" sz="2800" dirty="0" smtClean="0"/>
              <a:t>V ovariu naopak morfologie i </a:t>
            </a:r>
            <a:r>
              <a:rPr lang="cs-CZ" sz="2800" dirty="0" err="1" smtClean="0"/>
              <a:t>imunofenotyp</a:t>
            </a:r>
            <a:r>
              <a:rPr lang="cs-CZ" sz="2800" dirty="0" smtClean="0"/>
              <a:t> jako u klasického </a:t>
            </a:r>
            <a:r>
              <a:rPr lang="cs-CZ" sz="2800" dirty="0" err="1" smtClean="0"/>
              <a:t>seminomu</a:t>
            </a:r>
            <a:endParaRPr lang="cs-CZ" sz="2800" dirty="0" smtClean="0"/>
          </a:p>
          <a:p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T_20xHE_testis kanálk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10HE solidní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IMG1280T_10xHE glandulárně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T_10xHE gyriformní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T_20xHE hyaliniza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T_4xHE_cystické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T_20xHE základní stavb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0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0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</TotalTime>
  <Words>147</Words>
  <Application>Microsoft Office PowerPoint</Application>
  <PresentationFormat>Předvádění na obrazovce (4:3)</PresentationFormat>
  <Paragraphs>28</Paragraphs>
  <Slides>20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20</vt:i4>
      </vt:variant>
    </vt:vector>
  </HeadingPairs>
  <TitlesOfParts>
    <vt:vector size="22" baseType="lpstr">
      <vt:lpstr>Default Design</vt:lpstr>
      <vt:lpstr>1_Default Design</vt:lpstr>
      <vt:lpstr>Případ č. 12 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?</vt:lpstr>
      <vt:lpstr>Diferenciální diagnóza</vt:lpstr>
      <vt:lpstr>Diferenciální diagnóza</vt:lpstr>
      <vt:lpstr>Snímek 15</vt:lpstr>
      <vt:lpstr>Snímek 16</vt:lpstr>
      <vt:lpstr>Snímek 17</vt:lpstr>
      <vt:lpstr>Snímek 18</vt:lpstr>
      <vt:lpstr>Snímek 19</vt:lpstr>
      <vt:lpstr>Diagnóza </vt:lpstr>
    </vt:vector>
  </TitlesOfParts>
  <Company>Masaryk Memorial Cancer Institute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Případ č. X </dc:title>
  <dc:creator>Fabian</dc:creator>
  <cp:lastModifiedBy>Fabian</cp:lastModifiedBy>
  <cp:revision>8</cp:revision>
  <dcterms:created xsi:type="dcterms:W3CDTF">2012-05-29T20:37:26Z</dcterms:created>
  <dcterms:modified xsi:type="dcterms:W3CDTF">2012-05-30T07:43:06Z</dcterms:modified>
</cp:coreProperties>
</file>