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4" r:id="rId3"/>
    <p:sldId id="266" r:id="rId4"/>
    <p:sldId id="265" r:id="rId5"/>
    <p:sldId id="257" r:id="rId6"/>
    <p:sldId id="258" r:id="rId7"/>
    <p:sldId id="259" r:id="rId8"/>
    <p:sldId id="275" r:id="rId9"/>
    <p:sldId id="273" r:id="rId10"/>
    <p:sldId id="260" r:id="rId11"/>
    <p:sldId id="263" r:id="rId12"/>
    <p:sldId id="261" r:id="rId13"/>
    <p:sldId id="262" r:id="rId14"/>
    <p:sldId id="271" r:id="rId15"/>
    <p:sldId id="272" r:id="rId1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40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A4E5F-409C-4CE4-8948-585757F94912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6DF3C-3F10-4B77-85EA-DA67FBCF3AB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FE429-F4A7-4E6F-8256-7069530926D8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BDA78-7938-44EB-8467-B7A7D608A26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01A2F-E909-4167-B3ED-6A08D1DD4865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5EB4-40FE-41B0-9CD8-418F80AFDC4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A5AC-53A5-485D-A8CE-5EF8E82574EE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DE3B8-B6A2-4514-A5B4-D0A21A1B57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22A22-620E-402F-BC03-676E9D1780D7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4D2C5-53AB-4329-A512-D7AD3CB4102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0D932-08B8-4A09-96C6-E15626A691B5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04069-31AC-4E39-8C23-75268BB726E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91110-EAB2-42D2-93C1-6AD67714A44E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9F213-EC9C-4D54-8D9C-CC862F83F54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7AB54-92B2-4692-B2A3-420F506E42BC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6937-E6DC-4F71-8132-3F03CFD67F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09B7B-C27E-44A6-BA27-8BE7B31AB556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ED875-5828-4ECA-BFBA-9B958573D5F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EF20-AE4E-4717-A0D9-73F7DCB018B3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27FAF-FBC5-4671-9E10-2F3E79B4C8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7BCAA-87BB-4C0F-A0CB-4FAF7C6488FA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7669F-F539-4D99-B870-B0A0EE6A170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105775-116D-4EAD-9B72-3D3173E39571}" type="datetimeFigureOut">
              <a:rPr lang="cs-CZ"/>
              <a:pPr>
                <a:defRPr/>
              </a:pPr>
              <a:t>29.5.2012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327D55-BF9B-4F3C-B425-3B6BFCAE409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cs-CZ" smtClean="0">
                <a:solidFill>
                  <a:schemeClr val="hlink"/>
                </a:solidFill>
                <a:latin typeface="Arial" charset="0"/>
              </a:rPr>
              <a:t>Mikroexcize nádoru sliznice jícnu</a:t>
            </a:r>
          </a:p>
        </p:txBody>
      </p:sp>
      <p:sp>
        <p:nvSpPr>
          <p:cNvPr id="13314" name="Rectang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>
                <a:solidFill>
                  <a:schemeClr val="hlink"/>
                </a:solidFill>
                <a:latin typeface="Arial" charset="0"/>
              </a:rPr>
              <a:t>Seminář Telč 2012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F:\telc\luk-ae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5"/>
            <a:ext cx="91440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:\telc\luk-det-ae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0513"/>
            <a:ext cx="91440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F:\telc\luk-melana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838" y="566738"/>
            <a:ext cx="64103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:\telc\luk-melana-de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9388"/>
            <a:ext cx="9144000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smtClean="0">
                <a:solidFill>
                  <a:schemeClr val="hlink"/>
                </a:solidFill>
                <a:latin typeface="Arial" charset="0"/>
              </a:rPr>
              <a:t>Diagnostický závěr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mtClean="0">
                <a:latin typeface="Arial" charset="0"/>
              </a:rPr>
              <a:t>Pozitivní reakce na Melan A a na S100 protein svědčí pro dg. maligního melanomu, negativní reakce na cytokera-tiny a CD 117 vyloučily nediferencovaný karcinom a maligní stromální tumor.</a:t>
            </a:r>
          </a:p>
          <a:p>
            <a:pPr eaLnBrk="1" hangingPunct="1"/>
            <a:r>
              <a:rPr lang="cs-CZ" smtClean="0">
                <a:latin typeface="Arial" charset="0"/>
              </a:rPr>
              <a:t>Je tento nádor primární?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 idx="4294967295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smtClean="0">
                <a:solidFill>
                  <a:schemeClr val="hlink"/>
                </a:solidFill>
              </a:rPr>
              <a:t>Další průběh vyšetření</a:t>
            </a:r>
          </a:p>
        </p:txBody>
      </p:sp>
      <p:sp>
        <p:nvSpPr>
          <p:cNvPr id="26626" name="Zástupný symbol pro obsah 2"/>
          <p:cNvSpPr>
            <a:spLocks noGrp="1"/>
          </p:cNvSpPr>
          <p:nvPr>
            <p:ph idx="4294967295"/>
          </p:nvPr>
        </p:nvSpPr>
        <p:spPr>
          <a:xfrm>
            <a:off x="468313" y="1341438"/>
            <a:ext cx="8229600" cy="4895850"/>
          </a:xfrm>
        </p:spPr>
        <p:txBody>
          <a:bodyPr/>
          <a:lstStyle/>
          <a:p>
            <a:pPr eaLnBrk="1" hangingPunct="1"/>
            <a:r>
              <a:rPr lang="cs-CZ" smtClean="0"/>
              <a:t>Provedena operace jícnu s vysokou anastomózou nitrohrudní. </a:t>
            </a:r>
          </a:p>
          <a:p>
            <a:pPr eaLnBrk="1" hangingPunct="1"/>
            <a:r>
              <a:rPr lang="cs-CZ" smtClean="0"/>
              <a:t>V resekovaném materiálu převažují epiteloidní nádorové buňky m.m. (dr. Moulis)</a:t>
            </a:r>
          </a:p>
          <a:p>
            <a:pPr eaLnBrk="1" hangingPunct="1"/>
            <a:r>
              <a:rPr lang="cs-CZ" smtClean="0"/>
              <a:t>Pacient sledován, nenalezeny kožní morfy korespondující s dg. m.m.</a:t>
            </a:r>
          </a:p>
          <a:p>
            <a:pPr eaLnBrk="1" hangingPunct="1"/>
            <a:r>
              <a:rPr lang="cs-CZ" smtClean="0"/>
              <a:t> Na chirurgii kontrola v dubnu t.r., anastomóza relativně prostorná. Na snímku plic zjištěny známky nádorové diseminace.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smtClean="0">
                <a:solidFill>
                  <a:schemeClr val="hlink"/>
                </a:solidFill>
              </a:rPr>
              <a:t>Klinické údaje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Muž, 67, měsíc má polykací potíže. Na sliznici jícnu v rozsahu 23-30 cm od řezáků nalezen polypózní nádor maligního vzhledu, z 1/3 obturující lumen, křehký, po doteku krvácí (VZOREK 1).</a:t>
            </a:r>
            <a:r>
              <a:rPr lang="cs-CZ" smtClean="0">
                <a:latin typeface="Arial" charset="0"/>
              </a:rPr>
              <a:t> </a:t>
            </a:r>
            <a:r>
              <a:rPr lang="cs-CZ" smtClean="0"/>
              <a:t>Aborálně ke kardii sliznice klidná, </a:t>
            </a:r>
          </a:p>
          <a:p>
            <a:pPr eaLnBrk="1" hangingPunct="1"/>
            <a:r>
              <a:rPr lang="cs-CZ" smtClean="0"/>
              <a:t>ale nepravidelná linea serrata, nad linii vybíhají jazýčky gastrické sliznice do 10 mm, v NBI dysplastické změny (VZOREK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smtClean="0">
                <a:solidFill>
                  <a:schemeClr val="hlink"/>
                </a:solidFill>
              </a:rPr>
              <a:t>Histopatologický nález</a:t>
            </a:r>
          </a:p>
        </p:txBody>
      </p:sp>
      <p:sp>
        <p:nvSpPr>
          <p:cNvPr id="1536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Tumor: ložiskovitě nekrotizující a prokrvácené tumorosní masy tvořené buněčnými skupinami a pruhy větších polygonálních až vřetenitých buněk vykazujících cytonukleární polymorfismus i mitotickou aktivitu.  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Linea serrata: lymfoplasmocytární zánětlivá infil</a:t>
            </a:r>
            <a:r>
              <a:rPr lang="cs-CZ" smtClean="0">
                <a:latin typeface="Arial" charset="0"/>
              </a:rPr>
              <a:t>t</a:t>
            </a:r>
            <a:r>
              <a:rPr lang="cs-CZ" smtClean="0"/>
              <a:t>race sliznice subepiteliálně, s úseky úplné intestinální metaplasie epitelu – Barrettův jícen.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F:\telc\luk-preh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914400"/>
            <a:ext cx="9105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F:\telc\luk-polode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"/>
            <a:ext cx="91440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F:\telc\luk-det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4663"/>
            <a:ext cx="9144000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F:\telc\luk-det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1813"/>
            <a:ext cx="9144000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/>
          </p:cNvSpPr>
          <p:nvPr>
            <p:ph type="ctrTitle"/>
          </p:nvPr>
        </p:nvSpPr>
        <p:spPr>
          <a:xfrm>
            <a:off x="685800" y="981075"/>
            <a:ext cx="7772400" cy="1943100"/>
          </a:xfrm>
          <a:solidFill>
            <a:schemeClr val="hlink"/>
          </a:solidFill>
          <a:ln>
            <a:solidFill>
              <a:srgbClr val="0000FF"/>
            </a:solidFill>
          </a:ln>
        </p:spPr>
        <p:txBody>
          <a:bodyPr/>
          <a:lstStyle/>
          <a:p>
            <a:r>
              <a:rPr lang="cs-CZ" sz="8800" smtClean="0">
                <a:solidFill>
                  <a:schemeClr val="bg1"/>
                </a:solidFill>
              </a:rPr>
              <a:t>?</a:t>
            </a:r>
            <a:endParaRPr lang="cs-CZ" sz="7200" smtClean="0">
              <a:solidFill>
                <a:schemeClr val="bg1"/>
              </a:solidFill>
            </a:endParaRPr>
          </a:p>
        </p:txBody>
      </p:sp>
      <p:sp>
        <p:nvSpPr>
          <p:cNvPr id="27653" name="Rectangle 5"/>
          <p:cNvSpPr>
            <a:spLocks noGrp="1"/>
          </p:cNvSpPr>
          <p:nvPr>
            <p:ph type="subTitle" idx="1"/>
          </p:nvPr>
        </p:nvSpPr>
        <p:spPr>
          <a:xfrm>
            <a:off x="1403350" y="3141663"/>
            <a:ext cx="6400800" cy="3240087"/>
          </a:xfrm>
        </p:spPr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Nízce diferencovaný karcinom?</a:t>
            </a:r>
          </a:p>
          <a:p>
            <a:r>
              <a:rPr lang="cs-CZ" smtClean="0">
                <a:solidFill>
                  <a:schemeClr val="tx1"/>
                </a:solidFill>
              </a:rPr>
              <a:t>Stromální tumor?</a:t>
            </a:r>
          </a:p>
          <a:p>
            <a:r>
              <a:rPr lang="cs-CZ" smtClean="0">
                <a:solidFill>
                  <a:schemeClr val="tx1"/>
                </a:solidFill>
              </a:rPr>
              <a:t>Jiný tumor?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 idx="4294967295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cs-CZ" sz="4000" smtClean="0">
                <a:solidFill>
                  <a:schemeClr val="hlink"/>
                </a:solidFill>
              </a:rPr>
              <a:t>Imunohistologický nález nádorových buněk</a:t>
            </a:r>
          </a:p>
        </p:txBody>
      </p:sp>
      <p:sp>
        <p:nvSpPr>
          <p:cNvPr id="20482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mtClean="0"/>
              <a:t>K vyloučení nediferencovaného karcinomu vyšetřeny cytokeratiny, skupinovitě (AE1/AE3), i jednotlivě, reakce nádorových buněk bylanegativní.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Také reakce na CD117 na možný stromálmí nádor byla negativní.</a:t>
            </a:r>
          </a:p>
          <a:p>
            <a:pPr eaLnBrk="1" hangingPunct="1">
              <a:lnSpc>
                <a:spcPct val="90000"/>
              </a:lnSpc>
            </a:pPr>
            <a:r>
              <a:rPr lang="cs-CZ" smtClean="0"/>
              <a:t>Reakce na S100 protein byla slabá, ale zřetelně pozitivní, silně pozitivní reakce byla  na Melan A i na HMB 45.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237</Words>
  <Application>Microsoft Office PowerPoint</Application>
  <PresentationFormat>Předvádění na obrazovce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Šablona návrhu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8" baseType="lpstr">
      <vt:lpstr>Arial</vt:lpstr>
      <vt:lpstr>Calibri</vt:lpstr>
      <vt:lpstr>Motiv sady Office</vt:lpstr>
      <vt:lpstr>Mikroexcize nádoru sliznice jícnu</vt:lpstr>
      <vt:lpstr>Klinické údaje</vt:lpstr>
      <vt:lpstr>Histopatologický nález</vt:lpstr>
      <vt:lpstr>Snímek 4</vt:lpstr>
      <vt:lpstr>Snímek 5</vt:lpstr>
      <vt:lpstr>Snímek 6</vt:lpstr>
      <vt:lpstr>Snímek 7</vt:lpstr>
      <vt:lpstr>?</vt:lpstr>
      <vt:lpstr>Imunohistologický nález nádorových buněk</vt:lpstr>
      <vt:lpstr>Snímek 10</vt:lpstr>
      <vt:lpstr>Snímek 11</vt:lpstr>
      <vt:lpstr>Snímek 12</vt:lpstr>
      <vt:lpstr>Snímek 13</vt:lpstr>
      <vt:lpstr>Diagnostický závěr</vt:lpstr>
      <vt:lpstr>Další průběh vyšetření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Zdenek</dc:creator>
  <cp:lastModifiedBy>84930</cp:lastModifiedBy>
  <cp:revision>15</cp:revision>
  <dcterms:created xsi:type="dcterms:W3CDTF">2012-05-27T19:00:20Z</dcterms:created>
  <dcterms:modified xsi:type="dcterms:W3CDTF">2012-05-29T06:56:19Z</dcterms:modified>
</cp:coreProperties>
</file>