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0" r:id="rId4"/>
    <p:sldId id="279" r:id="rId5"/>
    <p:sldId id="277" r:id="rId6"/>
    <p:sldId id="259" r:id="rId7"/>
    <p:sldId id="272" r:id="rId8"/>
    <p:sldId id="276" r:id="rId9"/>
    <p:sldId id="271" r:id="rId10"/>
    <p:sldId id="274" r:id="rId11"/>
    <p:sldId id="275" r:id="rId12"/>
    <p:sldId id="281" r:id="rId13"/>
    <p:sldId id="260" r:id="rId14"/>
    <p:sldId id="261" r:id="rId15"/>
    <p:sldId id="282" r:id="rId16"/>
    <p:sldId id="283" r:id="rId17"/>
    <p:sldId id="284" r:id="rId18"/>
    <p:sldId id="262" r:id="rId19"/>
    <p:sldId id="264" r:id="rId20"/>
    <p:sldId id="265" r:id="rId21"/>
    <p:sldId id="266" r:id="rId22"/>
    <p:sldId id="267" r:id="rId23"/>
    <p:sldId id="26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CC030-54CA-44FF-86CB-47F6FF6A2C7F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8184D-6129-439F-ABCA-2721FE30E3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8184D-6129-439F-ABCA-2721FE30E3BC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99EA5-0153-478D-B71A-C10CAB46F9AD}" type="datetimeFigureOut">
              <a:rPr lang="cs-CZ" smtClean="0"/>
              <a:pPr/>
              <a:t>3.6.2012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00CC-40BE-4A22-9066-183304DCE31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83574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900" i="1" dirty="0" smtClean="0"/>
              <a:t>Bioptický seminář Telč  2012</a:t>
            </a:r>
            <a:br>
              <a:rPr lang="cs-CZ" sz="4900" i="1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Případ č. 3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Referuje:</a:t>
            </a:r>
          </a:p>
          <a:p>
            <a:r>
              <a:rPr lang="cs-CZ" dirty="0" smtClean="0"/>
              <a:t>MUDr. Mojmír </a:t>
            </a:r>
            <a:r>
              <a:rPr lang="cs-CZ" dirty="0" err="1" smtClean="0"/>
              <a:t>Moulis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764705"/>
            <a:ext cx="4040188" cy="648072"/>
          </a:xfrm>
        </p:spPr>
        <p:txBody>
          <a:bodyPr/>
          <a:lstStyle/>
          <a:p>
            <a:pPr algn="ctr"/>
            <a:r>
              <a:rPr lang="cs-CZ" dirty="0" smtClean="0"/>
              <a:t>CD30</a:t>
            </a:r>
            <a:endParaRPr lang="cs-CZ" dirty="0"/>
          </a:p>
        </p:txBody>
      </p:sp>
      <p:pic>
        <p:nvPicPr>
          <p:cNvPr id="7" name="Zástupný symbol pro obsah 6" descr="CD30  10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16832"/>
            <a:ext cx="4040188" cy="3739069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764704"/>
            <a:ext cx="4041775" cy="648071"/>
          </a:xfrm>
        </p:spPr>
        <p:txBody>
          <a:bodyPr/>
          <a:lstStyle/>
          <a:p>
            <a:pPr algn="ctr"/>
            <a:r>
              <a:rPr lang="cs-CZ" dirty="0" smtClean="0"/>
              <a:t>LMP</a:t>
            </a:r>
            <a:endParaRPr lang="cs-CZ" dirty="0"/>
          </a:p>
        </p:txBody>
      </p:sp>
      <p:pic>
        <p:nvPicPr>
          <p:cNvPr id="8" name="Zástupný symbol pro obsah 7" descr="LMP  20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916833"/>
            <a:ext cx="4041775" cy="3744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692697"/>
            <a:ext cx="4040188" cy="792088"/>
          </a:xfrm>
        </p:spPr>
        <p:txBody>
          <a:bodyPr/>
          <a:lstStyle/>
          <a:p>
            <a:pPr algn="ctr"/>
            <a:r>
              <a:rPr lang="cs-CZ" dirty="0" smtClean="0"/>
              <a:t>BCL2</a:t>
            </a:r>
            <a:endParaRPr lang="cs-CZ" dirty="0"/>
          </a:p>
        </p:txBody>
      </p:sp>
      <p:pic>
        <p:nvPicPr>
          <p:cNvPr id="7" name="Zástupný symbol pro obsah 6" descr="BCL2  20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88840"/>
            <a:ext cx="4040188" cy="3667105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764705"/>
            <a:ext cx="4041775" cy="720079"/>
          </a:xfrm>
        </p:spPr>
        <p:txBody>
          <a:bodyPr/>
          <a:lstStyle/>
          <a:p>
            <a:pPr algn="ctr"/>
            <a:r>
              <a:rPr lang="cs-CZ" dirty="0" smtClean="0"/>
              <a:t>Ki67</a:t>
            </a:r>
            <a:endParaRPr lang="cs-CZ" dirty="0"/>
          </a:p>
        </p:txBody>
      </p:sp>
      <p:pic>
        <p:nvPicPr>
          <p:cNvPr id="8" name="Zástupný symbol pro obsah 7" descr="Ki67  20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988841"/>
            <a:ext cx="4041775" cy="3667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Imunohistochemie</a:t>
            </a:r>
            <a:r>
              <a:rPr lang="cs-CZ" sz="3600" dirty="0" smtClean="0"/>
              <a:t>: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r>
              <a:rPr lang="cs-CZ" sz="2600" i="1" dirty="0" smtClean="0"/>
              <a:t>Velké </a:t>
            </a:r>
            <a:r>
              <a:rPr lang="cs-CZ" sz="2600" i="1" dirty="0" err="1" smtClean="0"/>
              <a:t>blasty</a:t>
            </a:r>
            <a:r>
              <a:rPr lang="cs-CZ" sz="2600" i="1" dirty="0" smtClean="0"/>
              <a:t> : </a:t>
            </a:r>
          </a:p>
          <a:p>
            <a:pPr>
              <a:buNone/>
            </a:pPr>
            <a:r>
              <a:rPr lang="cs-CZ" sz="2600" i="1" dirty="0" smtClean="0"/>
              <a:t>     </a:t>
            </a:r>
            <a:r>
              <a:rPr lang="cs-CZ" sz="2600" dirty="0" smtClean="0"/>
              <a:t>CD5 -, CD10 -, CD20 +, CD79a +, BCL2 +, BCL6 -, LMP +/-</a:t>
            </a:r>
          </a:p>
          <a:p>
            <a:r>
              <a:rPr lang="cs-CZ" sz="2600" i="1" dirty="0" smtClean="0"/>
              <a:t>HRS-</a:t>
            </a:r>
            <a:r>
              <a:rPr lang="cs-CZ" sz="2600" i="1" dirty="0" err="1" smtClean="0"/>
              <a:t>like</a:t>
            </a:r>
            <a:r>
              <a:rPr lang="cs-CZ" sz="2600" i="1" dirty="0" smtClean="0"/>
              <a:t> buňky:</a:t>
            </a:r>
          </a:p>
          <a:p>
            <a:pPr>
              <a:buNone/>
            </a:pPr>
            <a:r>
              <a:rPr lang="cs-CZ" sz="2600" dirty="0" smtClean="0"/>
              <a:t>     CD15 -, CD30 +, LMP +</a:t>
            </a:r>
          </a:p>
          <a:p>
            <a:r>
              <a:rPr lang="cs-CZ" sz="2600" i="1" dirty="0" err="1" smtClean="0"/>
              <a:t>Plazmocytárně</a:t>
            </a:r>
            <a:r>
              <a:rPr lang="cs-CZ" sz="2600" i="1" dirty="0" smtClean="0"/>
              <a:t> diferencované buňky:</a:t>
            </a:r>
          </a:p>
          <a:p>
            <a:pPr>
              <a:buNone/>
            </a:pPr>
            <a:r>
              <a:rPr lang="cs-CZ" sz="2600" i="1" dirty="0" smtClean="0"/>
              <a:t>     </a:t>
            </a:r>
            <a:r>
              <a:rPr lang="cs-CZ" sz="2600" dirty="0" smtClean="0"/>
              <a:t>CD20 -, CD79a +, CD138 +, kappa -, lambda +, BCL2 +</a:t>
            </a:r>
          </a:p>
          <a:p>
            <a:pPr>
              <a:buNone/>
            </a:pPr>
            <a:endParaRPr lang="cs-CZ" dirty="0" smtClean="0"/>
          </a:p>
          <a:p>
            <a:pPr algn="ctr">
              <a:buNone/>
            </a:pPr>
            <a:r>
              <a:rPr lang="cs-CZ" sz="3900" dirty="0" smtClean="0">
                <a:latin typeface="+mj-lt"/>
              </a:rPr>
              <a:t>Molekulární genetika:</a:t>
            </a:r>
            <a:endParaRPr lang="cs-CZ" sz="3900" dirty="0" smtClean="0"/>
          </a:p>
          <a:p>
            <a:endParaRPr lang="cs-CZ" dirty="0" smtClean="0"/>
          </a:p>
          <a:p>
            <a:r>
              <a:rPr lang="cs-CZ" sz="2600" dirty="0" smtClean="0"/>
              <a:t>Výrazná </a:t>
            </a:r>
            <a:r>
              <a:rPr lang="cs-CZ" sz="2600" dirty="0" err="1" smtClean="0"/>
              <a:t>klonalita</a:t>
            </a:r>
            <a:r>
              <a:rPr lang="cs-CZ" sz="2600" dirty="0" smtClean="0"/>
              <a:t> dle </a:t>
            </a:r>
            <a:r>
              <a:rPr lang="cs-CZ" sz="2600" dirty="0" err="1" smtClean="0"/>
              <a:t>IgH</a:t>
            </a:r>
            <a:r>
              <a:rPr lang="cs-CZ" sz="2600" dirty="0" smtClean="0"/>
              <a:t>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Monomorfní</a:t>
            </a:r>
            <a:r>
              <a:rPr lang="cs-CZ" sz="4000" dirty="0" smtClean="0"/>
              <a:t> DLBCL-</a:t>
            </a:r>
            <a:r>
              <a:rPr lang="cs-CZ" sz="4000" dirty="0" err="1" smtClean="0"/>
              <a:t>like</a:t>
            </a:r>
            <a:r>
              <a:rPr lang="cs-CZ" sz="4000" dirty="0" smtClean="0"/>
              <a:t> </a:t>
            </a:r>
            <a:r>
              <a:rPr lang="cs-CZ" sz="4000" dirty="0" err="1" smtClean="0"/>
              <a:t>posttransplantační</a:t>
            </a:r>
            <a:r>
              <a:rPr lang="cs-CZ" sz="4000" dirty="0" smtClean="0"/>
              <a:t> </a:t>
            </a:r>
            <a:r>
              <a:rPr lang="cs-CZ" sz="4000" dirty="0" err="1" smtClean="0"/>
              <a:t>lymfoproliferativní</a:t>
            </a:r>
            <a:r>
              <a:rPr lang="cs-CZ" sz="4000" dirty="0" smtClean="0"/>
              <a:t> onemocnění, EBV pozitivní </a:t>
            </a:r>
            <a:br>
              <a:rPr lang="cs-CZ" sz="4000" dirty="0" smtClean="0"/>
            </a:br>
            <a:r>
              <a:rPr lang="cs-CZ" sz="4000" dirty="0" smtClean="0"/>
              <a:t>(s </a:t>
            </a:r>
            <a:r>
              <a:rPr lang="cs-CZ" sz="4000" dirty="0" err="1" smtClean="0"/>
              <a:t>plazmocelulární</a:t>
            </a:r>
            <a:r>
              <a:rPr lang="cs-CZ" sz="4000" dirty="0" smtClean="0"/>
              <a:t> diferenciací a signifikantním polymorfismem).</a:t>
            </a:r>
            <a:endParaRPr 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err="1" smtClean="0"/>
              <a:t>Posttransplantační</a:t>
            </a:r>
            <a:r>
              <a:rPr lang="cs-CZ" sz="3600" dirty="0" smtClean="0"/>
              <a:t> </a:t>
            </a:r>
            <a:r>
              <a:rPr lang="cs-CZ" sz="3600" dirty="0" err="1" smtClean="0"/>
              <a:t>lymfoproliferativní</a:t>
            </a:r>
            <a:r>
              <a:rPr lang="cs-CZ" sz="3600" dirty="0" smtClean="0"/>
              <a:t> onemocnění (PTLD)</a:t>
            </a:r>
            <a:endParaRPr lang="cs-CZ" sz="3600" dirty="0"/>
          </a:p>
        </p:txBody>
      </p:sp>
      <p:sp>
        <p:nvSpPr>
          <p:cNvPr id="4" name="Podnadpis 3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968552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 smtClean="0"/>
              <a:t>Lymfoidní nebo </a:t>
            </a:r>
            <a:r>
              <a:rPr lang="cs-CZ" sz="2400" dirty="0" err="1" smtClean="0"/>
              <a:t>plazmocelulární</a:t>
            </a:r>
            <a:r>
              <a:rPr lang="cs-CZ" sz="2400" dirty="0" smtClean="0"/>
              <a:t> proliferace vzniklá v souvislosti s imunosupresí u příjemců alogenních transplantátů (solidních orgánů, kostní dřeně nebo PBSC).</a:t>
            </a:r>
          </a:p>
          <a:p>
            <a:r>
              <a:rPr lang="cs-CZ" sz="2400" dirty="0" smtClean="0"/>
              <a:t>Většina PTLD je asociována s EBV infekcí </a:t>
            </a:r>
          </a:p>
          <a:p>
            <a:r>
              <a:rPr lang="cs-CZ" sz="2400" dirty="0" smtClean="0"/>
              <a:t>Postižení nodální i </a:t>
            </a:r>
            <a:r>
              <a:rPr lang="cs-CZ" sz="2400" dirty="0" err="1" smtClean="0"/>
              <a:t>extranodální</a:t>
            </a:r>
            <a:r>
              <a:rPr lang="cs-CZ" sz="2400" dirty="0" smtClean="0"/>
              <a:t> (GIT, játra, plíce a další)</a:t>
            </a:r>
          </a:p>
          <a:p>
            <a:endParaRPr lang="cs-CZ" sz="2400" dirty="0" smtClean="0"/>
          </a:p>
          <a:p>
            <a:r>
              <a:rPr lang="cs-CZ" sz="2400" u="sng" dirty="0" smtClean="0"/>
              <a:t>Klasifikace</a:t>
            </a:r>
            <a:r>
              <a:rPr lang="cs-CZ" sz="2400" dirty="0" smtClean="0"/>
              <a:t>:</a:t>
            </a:r>
          </a:p>
          <a:p>
            <a:endParaRPr lang="cs-CZ" sz="2400" dirty="0" smtClean="0"/>
          </a:p>
          <a:p>
            <a:pPr marL="514350" indent="-514350" algn="l">
              <a:buAutoNum type="arabicPeriod"/>
            </a:pPr>
            <a:r>
              <a:rPr lang="cs-CZ" sz="2400" dirty="0" smtClean="0"/>
              <a:t>Časné léze:</a:t>
            </a:r>
          </a:p>
          <a:p>
            <a:pPr marL="514350" indent="-514350" algn="l">
              <a:buNone/>
            </a:pPr>
            <a:r>
              <a:rPr lang="cs-CZ" sz="2400" dirty="0" smtClean="0"/>
              <a:t>        - </a:t>
            </a:r>
            <a:r>
              <a:rPr lang="cs-CZ" sz="2400" i="1" dirty="0" err="1" smtClean="0"/>
              <a:t>Plazmocelulární</a:t>
            </a:r>
            <a:r>
              <a:rPr lang="cs-CZ" sz="2400" i="1" dirty="0" smtClean="0"/>
              <a:t> hyperplazie</a:t>
            </a:r>
          </a:p>
          <a:p>
            <a:pPr marL="514350" indent="-514350" algn="l">
              <a:buNone/>
            </a:pPr>
            <a:r>
              <a:rPr lang="cs-CZ" sz="2400" dirty="0" smtClean="0"/>
              <a:t>        - </a:t>
            </a:r>
            <a:r>
              <a:rPr lang="cs-CZ" sz="2400" i="1" dirty="0" smtClean="0"/>
              <a:t>Léze podobná se infekční mononukleóze</a:t>
            </a:r>
          </a:p>
          <a:p>
            <a:pPr marL="514350" indent="-514350" algn="l">
              <a:buAutoNum type="arabicPeriod" startAt="2"/>
            </a:pPr>
            <a:r>
              <a:rPr lang="cs-CZ" sz="2400" dirty="0" smtClean="0"/>
              <a:t>Polymorfní PTLD</a:t>
            </a:r>
          </a:p>
          <a:p>
            <a:pPr marL="514350" indent="-514350" algn="l">
              <a:buNone/>
            </a:pPr>
            <a:r>
              <a:rPr lang="cs-CZ" sz="2400" dirty="0" smtClean="0"/>
              <a:t>3.     </a:t>
            </a:r>
            <a:r>
              <a:rPr lang="cs-CZ" sz="2400" dirty="0" err="1" smtClean="0"/>
              <a:t>Monomorfní</a:t>
            </a:r>
            <a:r>
              <a:rPr lang="cs-CZ" sz="2400" dirty="0" smtClean="0"/>
              <a:t> PTLD</a:t>
            </a:r>
          </a:p>
          <a:p>
            <a:pPr marL="514350" indent="-514350" algn="l">
              <a:buNone/>
            </a:pPr>
            <a:r>
              <a:rPr lang="cs-CZ" sz="2400" dirty="0" smtClean="0"/>
              <a:t>4.     PTLD typu klasického </a:t>
            </a:r>
            <a:r>
              <a:rPr lang="cs-CZ" sz="2400" dirty="0" err="1" smtClean="0"/>
              <a:t>Hodgkinova</a:t>
            </a:r>
            <a:r>
              <a:rPr lang="cs-CZ" sz="2400" dirty="0" smtClean="0"/>
              <a:t>   lymfomu</a:t>
            </a:r>
          </a:p>
          <a:p>
            <a:pPr marL="514350" indent="-514350">
              <a:buAutoNum type="arabicPeriod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cs-CZ" sz="3200" dirty="0" smtClean="0"/>
              <a:t>Časné léze: </a:t>
            </a:r>
            <a:r>
              <a:rPr lang="cs-CZ" sz="3200" dirty="0" err="1" smtClean="0"/>
              <a:t>plazmocelulární</a:t>
            </a:r>
            <a:r>
              <a:rPr lang="cs-CZ" sz="3200" dirty="0" smtClean="0"/>
              <a:t> hyperplazie, léze podobná infekční mononukleóze</a:t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Lymfoidní proliferace u příjemců alogenních transplantátů, charakterizované zachováním struktury postižené tkáně.</a:t>
            </a:r>
          </a:p>
          <a:p>
            <a:r>
              <a:rPr lang="cs-CZ" dirty="0" smtClean="0"/>
              <a:t>Morfologie:</a:t>
            </a:r>
          </a:p>
          <a:p>
            <a:pPr>
              <a:buNone/>
            </a:pPr>
            <a:r>
              <a:rPr lang="cs-CZ" dirty="0" smtClean="0"/>
              <a:t>      </a:t>
            </a:r>
            <a:r>
              <a:rPr lang="cs-CZ" i="1" dirty="0" err="1" smtClean="0"/>
              <a:t>Plazmocelulární</a:t>
            </a:r>
            <a:r>
              <a:rPr lang="cs-CZ" i="1" dirty="0" smtClean="0"/>
              <a:t> hyperplazie: </a:t>
            </a:r>
            <a:r>
              <a:rPr lang="cs-CZ" dirty="0" smtClean="0"/>
              <a:t>velké množství </a:t>
            </a:r>
            <a:r>
              <a:rPr lang="cs-CZ" dirty="0" err="1" smtClean="0"/>
              <a:t>plazmocytů</a:t>
            </a:r>
            <a:r>
              <a:rPr lang="cs-CZ" dirty="0" smtClean="0"/>
              <a:t>, malých lymfocytů a nečetné </a:t>
            </a:r>
            <a:r>
              <a:rPr lang="cs-CZ" dirty="0" err="1" smtClean="0"/>
              <a:t>imunoblasty</a:t>
            </a:r>
            <a:endParaRPr lang="cs-CZ" dirty="0" smtClean="0"/>
          </a:p>
          <a:p>
            <a:pPr>
              <a:buNone/>
            </a:pPr>
            <a:r>
              <a:rPr lang="cs-CZ" i="1" dirty="0" smtClean="0"/>
              <a:t>      Léze podobná infekční mononukleóze:</a:t>
            </a:r>
            <a:r>
              <a:rPr lang="cs-CZ" dirty="0" smtClean="0"/>
              <a:t> expanze </a:t>
            </a:r>
            <a:r>
              <a:rPr lang="cs-CZ" dirty="0" err="1" smtClean="0"/>
              <a:t>parakortexu</a:t>
            </a:r>
            <a:r>
              <a:rPr lang="cs-CZ" dirty="0" smtClean="0"/>
              <a:t>, četné </a:t>
            </a:r>
            <a:r>
              <a:rPr lang="cs-CZ" dirty="0" err="1" smtClean="0"/>
              <a:t>imunoblasty</a:t>
            </a:r>
            <a:r>
              <a:rPr lang="cs-CZ" dirty="0" smtClean="0"/>
              <a:t> na pozadí T buněk a </a:t>
            </a:r>
            <a:r>
              <a:rPr lang="cs-CZ" dirty="0" err="1" smtClean="0"/>
              <a:t>plazmocytů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U obou typů může být přítomna floridní folikulární hyperplazie</a:t>
            </a:r>
          </a:p>
          <a:p>
            <a:r>
              <a:rPr lang="cs-CZ" dirty="0" err="1" smtClean="0"/>
              <a:t>Imunofenotyp</a:t>
            </a:r>
            <a:r>
              <a:rPr lang="cs-CZ" dirty="0" smtClean="0"/>
              <a:t>:  </a:t>
            </a:r>
            <a:r>
              <a:rPr lang="cs-CZ" dirty="0" err="1" smtClean="0"/>
              <a:t>polyklonální</a:t>
            </a:r>
            <a:r>
              <a:rPr lang="cs-CZ" dirty="0" smtClean="0"/>
              <a:t> B buňky, </a:t>
            </a:r>
            <a:r>
              <a:rPr lang="cs-CZ" dirty="0" err="1" smtClean="0"/>
              <a:t>plazmocyty</a:t>
            </a:r>
            <a:r>
              <a:rPr lang="cs-CZ" dirty="0" smtClean="0"/>
              <a:t>, T buňky bez aberace </a:t>
            </a:r>
            <a:r>
              <a:rPr lang="cs-CZ" dirty="0" err="1" smtClean="0"/>
              <a:t>imunofenotypu</a:t>
            </a:r>
            <a:r>
              <a:rPr lang="cs-CZ" dirty="0" smtClean="0"/>
              <a:t>, LMP pozitivní </a:t>
            </a:r>
            <a:r>
              <a:rPr lang="cs-CZ" dirty="0" err="1" smtClean="0"/>
              <a:t>imunoblasty</a:t>
            </a:r>
            <a:endParaRPr lang="cs-CZ" dirty="0" smtClean="0"/>
          </a:p>
          <a:p>
            <a:r>
              <a:rPr lang="cs-CZ" dirty="0" smtClean="0"/>
              <a:t>Genetika: obvykle </a:t>
            </a:r>
            <a:r>
              <a:rPr lang="cs-CZ" dirty="0" err="1" smtClean="0"/>
              <a:t>polyklonální</a:t>
            </a:r>
            <a:r>
              <a:rPr lang="cs-CZ" dirty="0" smtClean="0"/>
              <a:t>, někdy </a:t>
            </a:r>
            <a:r>
              <a:rPr lang="cs-CZ" dirty="0" err="1" smtClean="0"/>
              <a:t>oligoklonalita</a:t>
            </a:r>
            <a:r>
              <a:rPr lang="cs-CZ" dirty="0" smtClean="0"/>
              <a:t> nebo slabá </a:t>
            </a:r>
            <a:r>
              <a:rPr lang="cs-CZ" dirty="0" err="1" smtClean="0"/>
              <a:t>klonalita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Polymorfní PTLD</a:t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Polymorfní léze tvořené </a:t>
            </a:r>
            <a:r>
              <a:rPr lang="cs-CZ" dirty="0" err="1" smtClean="0"/>
              <a:t>imunoblasty</a:t>
            </a:r>
            <a:r>
              <a:rPr lang="cs-CZ" dirty="0" smtClean="0"/>
              <a:t>, </a:t>
            </a:r>
            <a:r>
              <a:rPr lang="cs-CZ" dirty="0" err="1" smtClean="0"/>
              <a:t>plazmocyty</a:t>
            </a:r>
            <a:r>
              <a:rPr lang="cs-CZ" dirty="0" smtClean="0"/>
              <a:t> a malými až středně velkými buňkami se setřením struktury postižené tkáně. Léze nenaplňuje kritéria pro dg. některého z lymfomů.</a:t>
            </a:r>
          </a:p>
          <a:p>
            <a:r>
              <a:rPr lang="cs-CZ" dirty="0" smtClean="0"/>
              <a:t>Morfologie: destruktivní infiltrát z </a:t>
            </a:r>
            <a:r>
              <a:rPr lang="cs-CZ" dirty="0" err="1" smtClean="0"/>
              <a:t>imunoblastů</a:t>
            </a:r>
            <a:r>
              <a:rPr lang="cs-CZ" dirty="0" smtClean="0"/>
              <a:t>, středně velkých a menších buněk a </a:t>
            </a:r>
            <a:r>
              <a:rPr lang="cs-CZ" dirty="0" err="1" smtClean="0"/>
              <a:t>plazmocytů</a:t>
            </a:r>
            <a:r>
              <a:rPr lang="cs-CZ" dirty="0" smtClean="0"/>
              <a:t>, roztroušené RS-</a:t>
            </a:r>
            <a:r>
              <a:rPr lang="cs-CZ" dirty="0" err="1" smtClean="0"/>
              <a:t>like</a:t>
            </a:r>
            <a:r>
              <a:rPr lang="cs-CZ" dirty="0" smtClean="0"/>
              <a:t> buňky (atypické </a:t>
            </a:r>
            <a:r>
              <a:rPr lang="cs-CZ" dirty="0" err="1" smtClean="0"/>
              <a:t>imunoblasty</a:t>
            </a:r>
            <a:r>
              <a:rPr lang="cs-CZ" dirty="0" smtClean="0"/>
              <a:t>), mohou být geografické nekrózy, četné mitózy.</a:t>
            </a:r>
          </a:p>
          <a:p>
            <a:r>
              <a:rPr lang="cs-CZ" dirty="0" err="1" smtClean="0"/>
              <a:t>Imunofenotyp</a:t>
            </a:r>
            <a:r>
              <a:rPr lang="cs-CZ" dirty="0" smtClean="0"/>
              <a:t>: B buňky s nebo bez restrikce lehkých řetězců imunoglobulinů, restrikce může být ložisková a může se lišit v jednotlivých oblastech,  variabilní příměs T buněk, RS-</a:t>
            </a:r>
            <a:r>
              <a:rPr lang="cs-CZ" dirty="0" err="1" smtClean="0"/>
              <a:t>like</a:t>
            </a:r>
            <a:r>
              <a:rPr lang="cs-CZ" dirty="0" smtClean="0"/>
              <a:t> buňky jsou CD15-, CD20+ a CD30+.</a:t>
            </a:r>
          </a:p>
          <a:p>
            <a:r>
              <a:rPr lang="cs-CZ" dirty="0" smtClean="0"/>
              <a:t>Genetika: klonální přestavba genu řetězců imunoglobulinů, klony jsou však méně výrazné než u </a:t>
            </a:r>
            <a:r>
              <a:rPr lang="cs-CZ" dirty="0" err="1" smtClean="0"/>
              <a:t>monomorfní</a:t>
            </a:r>
            <a:r>
              <a:rPr lang="cs-CZ" dirty="0" smtClean="0"/>
              <a:t> PTLD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 smtClean="0"/>
              <a:t>Monomorfní</a:t>
            </a:r>
            <a:r>
              <a:rPr lang="cs-CZ" sz="3200" dirty="0" smtClean="0"/>
              <a:t> PTLD</a:t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Léze splňující kritéria pro dg. B buněčné nebo NK/T buněčné </a:t>
            </a:r>
            <a:r>
              <a:rPr lang="cs-CZ" dirty="0" err="1" smtClean="0"/>
              <a:t>neoplazie</a:t>
            </a:r>
            <a:r>
              <a:rPr lang="cs-CZ" dirty="0" smtClean="0"/>
              <a:t>. </a:t>
            </a:r>
          </a:p>
          <a:p>
            <a:r>
              <a:rPr lang="cs-CZ" i="1" dirty="0" smtClean="0"/>
              <a:t>B buněčné </a:t>
            </a:r>
            <a:r>
              <a:rPr lang="cs-CZ" i="1" dirty="0" err="1" smtClean="0"/>
              <a:t>neoplazie</a:t>
            </a:r>
            <a:r>
              <a:rPr lang="cs-CZ" i="1" dirty="0" smtClean="0"/>
              <a:t>: </a:t>
            </a:r>
            <a:r>
              <a:rPr lang="cs-CZ" dirty="0" smtClean="0"/>
              <a:t>Difuzní </a:t>
            </a:r>
            <a:r>
              <a:rPr lang="cs-CZ" dirty="0" err="1" smtClean="0"/>
              <a:t>velkobuněčný</a:t>
            </a:r>
            <a:r>
              <a:rPr lang="cs-CZ" dirty="0" smtClean="0"/>
              <a:t> B lymfom, </a:t>
            </a:r>
            <a:r>
              <a:rPr lang="cs-CZ" dirty="0" err="1" smtClean="0"/>
              <a:t>Burkittův</a:t>
            </a:r>
            <a:r>
              <a:rPr lang="cs-CZ" dirty="0" smtClean="0"/>
              <a:t> lymfom, </a:t>
            </a:r>
            <a:r>
              <a:rPr lang="cs-CZ" dirty="0" err="1" smtClean="0"/>
              <a:t>plazmocelulární</a:t>
            </a:r>
            <a:r>
              <a:rPr lang="cs-CZ" dirty="0" smtClean="0"/>
              <a:t> myelom, </a:t>
            </a:r>
            <a:r>
              <a:rPr lang="cs-CZ" dirty="0" err="1" smtClean="0"/>
              <a:t>extramedulární</a:t>
            </a:r>
            <a:r>
              <a:rPr lang="cs-CZ" dirty="0" smtClean="0"/>
              <a:t> </a:t>
            </a:r>
            <a:r>
              <a:rPr lang="cs-CZ" dirty="0" err="1" smtClean="0"/>
              <a:t>plazmocytom</a:t>
            </a:r>
            <a:endParaRPr lang="cs-CZ" dirty="0" smtClean="0"/>
          </a:p>
          <a:p>
            <a:r>
              <a:rPr lang="cs-CZ" i="1" dirty="0" smtClean="0"/>
              <a:t>T/NK buněčné </a:t>
            </a:r>
            <a:r>
              <a:rPr lang="cs-CZ" i="1" dirty="0" err="1" smtClean="0"/>
              <a:t>neoplazie</a:t>
            </a:r>
            <a:r>
              <a:rPr lang="cs-CZ" i="1" dirty="0" smtClean="0"/>
              <a:t>: </a:t>
            </a:r>
            <a:r>
              <a:rPr lang="cs-CZ" dirty="0" smtClean="0"/>
              <a:t>Periferní T lymfom nespecifikovaný, </a:t>
            </a:r>
            <a:r>
              <a:rPr lang="cs-CZ" dirty="0" err="1" smtClean="0"/>
              <a:t>hepatosplenický</a:t>
            </a:r>
            <a:r>
              <a:rPr lang="cs-CZ" dirty="0" smtClean="0"/>
              <a:t> T lymfom</a:t>
            </a:r>
          </a:p>
          <a:p>
            <a:r>
              <a:rPr lang="cs-CZ" dirty="0" smtClean="0"/>
              <a:t>Genetika: obvykle výrazná klonální přestavba genu řetězců imunoglobulinů, popř. genu TCR</a:t>
            </a:r>
          </a:p>
          <a:p>
            <a:pPr>
              <a:buNone/>
            </a:pPr>
            <a:r>
              <a:rPr lang="cs-CZ" dirty="0" smtClean="0"/>
              <a:t> </a:t>
            </a:r>
          </a:p>
          <a:p>
            <a:pPr algn="ctr">
              <a:buNone/>
            </a:pPr>
            <a:r>
              <a:rPr lang="cs-CZ" sz="4600" dirty="0" smtClean="0">
                <a:latin typeface="+mj-lt"/>
              </a:rPr>
              <a:t>PTLD typu klasického </a:t>
            </a:r>
            <a:r>
              <a:rPr lang="cs-CZ" sz="4600" dirty="0" err="1" smtClean="0">
                <a:latin typeface="+mj-lt"/>
              </a:rPr>
              <a:t>Hodgkinova</a:t>
            </a:r>
            <a:r>
              <a:rPr lang="cs-CZ" sz="4600" dirty="0" smtClean="0">
                <a:latin typeface="+mj-lt"/>
              </a:rPr>
              <a:t> lymfomu</a:t>
            </a:r>
          </a:p>
          <a:p>
            <a:pPr algn="ctr">
              <a:buNone/>
            </a:pPr>
            <a:endParaRPr lang="cs-CZ" sz="4600" dirty="0" smtClean="0">
              <a:latin typeface="+mj-lt"/>
            </a:endParaRPr>
          </a:p>
          <a:p>
            <a:r>
              <a:rPr lang="cs-CZ" dirty="0" smtClean="0"/>
              <a:t>Nejčastěji po transplantacích ledvin</a:t>
            </a:r>
          </a:p>
          <a:p>
            <a:r>
              <a:rPr lang="cs-CZ" dirty="0" smtClean="0"/>
              <a:t>Morfologie a </a:t>
            </a:r>
            <a:r>
              <a:rPr lang="cs-CZ" dirty="0" err="1" smtClean="0"/>
              <a:t>imunofenotyp</a:t>
            </a:r>
            <a:r>
              <a:rPr lang="cs-CZ" dirty="0" smtClean="0"/>
              <a:t> jsou stejné jsou u imunokompetentních osob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Diferenciální</a:t>
            </a:r>
            <a:r>
              <a:rPr lang="cs-CZ" sz="4000" dirty="0" smtClean="0"/>
              <a:t> diagnostika PTLD: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Reaktivní / zánětlivé změny uzlin</a:t>
            </a:r>
          </a:p>
          <a:p>
            <a:pPr>
              <a:buNone/>
            </a:pP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Ostatní EBV pozitivní </a:t>
            </a:r>
            <a:r>
              <a:rPr lang="cs-CZ" sz="2400" dirty="0" err="1" smtClean="0"/>
              <a:t>lymfoproliferace</a:t>
            </a:r>
            <a:r>
              <a:rPr lang="cs-CZ" sz="2400" dirty="0" smtClean="0"/>
              <a:t>:</a:t>
            </a:r>
          </a:p>
          <a:p>
            <a:r>
              <a:rPr lang="cs-CZ" sz="2400" dirty="0" smtClean="0"/>
              <a:t>EBV pozitivní DLBCL starších osob</a:t>
            </a:r>
          </a:p>
          <a:p>
            <a:r>
              <a:rPr lang="cs-CZ" sz="2400" dirty="0" err="1" smtClean="0"/>
              <a:t>Lymfomatoidní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granulomatóza</a:t>
            </a:r>
            <a:endParaRPr lang="cs-CZ" sz="2400" dirty="0" smtClean="0"/>
          </a:p>
          <a:p>
            <a:r>
              <a:rPr lang="cs-CZ" sz="2400" dirty="0" err="1" smtClean="0"/>
              <a:t>Plazmablastický</a:t>
            </a:r>
            <a:r>
              <a:rPr lang="cs-CZ" sz="2400" dirty="0" smtClean="0"/>
              <a:t> lymfom</a:t>
            </a:r>
          </a:p>
          <a:p>
            <a:r>
              <a:rPr lang="cs-CZ" sz="2400" dirty="0" err="1" smtClean="0"/>
              <a:t>Burkittův</a:t>
            </a:r>
            <a:r>
              <a:rPr lang="cs-CZ" sz="2400" dirty="0" smtClean="0"/>
              <a:t> lymfom</a:t>
            </a:r>
          </a:p>
          <a:p>
            <a:pPr>
              <a:buNone/>
            </a:pPr>
            <a:endParaRPr lang="cs-CZ" sz="2400" dirty="0" smtClean="0"/>
          </a:p>
          <a:p>
            <a:r>
              <a:rPr lang="cs-CZ" sz="2400" dirty="0" smtClean="0"/>
              <a:t>EBV pozitivní T </a:t>
            </a:r>
            <a:r>
              <a:rPr lang="cs-CZ" sz="2400" dirty="0" err="1" smtClean="0"/>
              <a:t>lymfoproliferace</a:t>
            </a:r>
            <a:r>
              <a:rPr lang="cs-CZ" sz="2400" dirty="0" smtClean="0"/>
              <a:t> dětí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Follow</a:t>
            </a:r>
            <a:r>
              <a:rPr lang="cs-CZ" sz="3600" dirty="0" smtClean="0"/>
              <a:t> </a:t>
            </a:r>
            <a:r>
              <a:rPr lang="cs-CZ" sz="3600" dirty="0" err="1" smtClean="0"/>
              <a:t>up</a:t>
            </a:r>
            <a:r>
              <a:rPr lang="cs-CZ" sz="3600" dirty="0" smtClean="0"/>
              <a:t>:</a:t>
            </a:r>
            <a:endParaRPr lang="cs-CZ" sz="3600" dirty="0"/>
          </a:p>
        </p:txBody>
      </p:sp>
      <p:sp>
        <p:nvSpPr>
          <p:cNvPr id="5" name="Podnadpis 4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algn="l"/>
            <a:r>
              <a:rPr lang="cs-CZ" sz="2400" dirty="0" smtClean="0"/>
              <a:t>Výrazná regrese PTLD po léčbě</a:t>
            </a:r>
          </a:p>
          <a:p>
            <a:pPr algn="l"/>
            <a:r>
              <a:rPr lang="cs-CZ" sz="2400" dirty="0" smtClean="0"/>
              <a:t>10/2011: patologické infiltráty obou prsů (vpravo 20mm, vlevo 40x25mm)</a:t>
            </a:r>
          </a:p>
          <a:p>
            <a:pPr algn="l"/>
            <a:r>
              <a:rPr lang="cs-CZ" sz="2400" dirty="0" smtClean="0"/>
              <a:t>Punkční biopsie pravého prsu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Klinické údaje: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Žena, 22 let</a:t>
            </a:r>
          </a:p>
          <a:p>
            <a:r>
              <a:rPr lang="cs-CZ" sz="2400" dirty="0" smtClean="0"/>
              <a:t>2/2010: nově diagnostikovaná T-ALL</a:t>
            </a:r>
          </a:p>
          <a:p>
            <a:r>
              <a:rPr lang="cs-CZ" sz="2400" dirty="0" smtClean="0"/>
              <a:t>2/2011: alogenní nepříbuzenská transplantace PBCS  </a:t>
            </a:r>
          </a:p>
          <a:p>
            <a:r>
              <a:rPr lang="cs-CZ" sz="2400" dirty="0" smtClean="0"/>
              <a:t>5/2011: zvětšení levé tonzily, lymfadenopatie na krku, vysoká nálož EBV v krvi</a:t>
            </a:r>
          </a:p>
          <a:p>
            <a:r>
              <a:rPr lang="cs-CZ" sz="2400" dirty="0" smtClean="0"/>
              <a:t>Biopsie </a:t>
            </a:r>
            <a:r>
              <a:rPr lang="cs-CZ" sz="2400" dirty="0" err="1" smtClean="0"/>
              <a:t>supraklavikulární</a:t>
            </a:r>
            <a:r>
              <a:rPr lang="cs-CZ" sz="2400" dirty="0" smtClean="0"/>
              <a:t> lymfatické uzliny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1792288" y="6309320"/>
            <a:ext cx="5486400" cy="14401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5" name="Zástupný symbol pro obrázek 14" descr="HE ALL 200x.t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20" r="320"/>
          <a:stretch>
            <a:fillRect/>
          </a:stretch>
        </p:blipFill>
        <p:spPr>
          <a:xfrm>
            <a:off x="1475656" y="1052736"/>
            <a:ext cx="6192688" cy="4824536"/>
          </a:xfrm>
        </p:spPr>
      </p:pic>
      <p:sp>
        <p:nvSpPr>
          <p:cNvPr id="14" name="Zástupný symbol pro text 13"/>
          <p:cNvSpPr>
            <a:spLocks noGrp="1"/>
          </p:cNvSpPr>
          <p:nvPr>
            <p:ph type="body" sz="half" idx="2"/>
          </p:nvPr>
        </p:nvSpPr>
        <p:spPr>
          <a:xfrm>
            <a:off x="1792288" y="6525344"/>
            <a:ext cx="5486400" cy="144016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57200" y="332657"/>
            <a:ext cx="4040188" cy="1080120"/>
          </a:xfrm>
        </p:spPr>
        <p:txBody>
          <a:bodyPr/>
          <a:lstStyle/>
          <a:p>
            <a:pPr algn="ctr"/>
            <a:r>
              <a:rPr lang="cs-CZ" dirty="0" smtClean="0"/>
              <a:t>CD3</a:t>
            </a:r>
            <a:endParaRPr lang="cs-CZ" dirty="0"/>
          </a:p>
        </p:txBody>
      </p:sp>
      <p:pic>
        <p:nvPicPr>
          <p:cNvPr id="10" name="Zástupný symbol pro obsah 9" descr="CD3 ALL 20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8800"/>
            <a:ext cx="4040188" cy="4027101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45025" y="332657"/>
            <a:ext cx="4041775" cy="1080120"/>
          </a:xfrm>
        </p:spPr>
        <p:txBody>
          <a:bodyPr/>
          <a:lstStyle/>
          <a:p>
            <a:pPr algn="ctr"/>
            <a:r>
              <a:rPr lang="cs-CZ" dirty="0" err="1" smtClean="0"/>
              <a:t>TdT</a:t>
            </a:r>
            <a:endParaRPr lang="cs-CZ" dirty="0"/>
          </a:p>
        </p:txBody>
      </p:sp>
      <p:pic>
        <p:nvPicPr>
          <p:cNvPr id="11" name="Zástupný symbol pro obsah 10" descr="TdT ALL 20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628800"/>
            <a:ext cx="4041775" cy="40202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Follow</a:t>
            </a:r>
            <a:r>
              <a:rPr lang="cs-CZ" sz="3600" dirty="0" smtClean="0"/>
              <a:t> </a:t>
            </a:r>
            <a:r>
              <a:rPr lang="cs-CZ" sz="3600" dirty="0" err="1" smtClean="0"/>
              <a:t>up</a:t>
            </a:r>
            <a:r>
              <a:rPr lang="cs-CZ" sz="3600" dirty="0" smtClean="0"/>
              <a:t> (2):</a:t>
            </a:r>
            <a:endParaRPr lang="cs-CZ" sz="3600" dirty="0"/>
          </a:p>
        </p:txBody>
      </p:sp>
      <p:sp>
        <p:nvSpPr>
          <p:cNvPr id="6" name="Podnadpis 5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10/2011: </a:t>
            </a:r>
            <a:r>
              <a:rPr lang="cs-CZ" sz="2400" dirty="0" err="1" smtClean="0"/>
              <a:t>extramedulární</a:t>
            </a:r>
            <a:r>
              <a:rPr lang="cs-CZ" sz="2400" dirty="0" smtClean="0"/>
              <a:t> </a:t>
            </a:r>
            <a:r>
              <a:rPr lang="cs-CZ" sz="2400" dirty="0" err="1" smtClean="0"/>
              <a:t>relaps</a:t>
            </a:r>
            <a:r>
              <a:rPr lang="cs-CZ" sz="2400" dirty="0" smtClean="0"/>
              <a:t> T-ALL v obou prsech</a:t>
            </a:r>
          </a:p>
          <a:p>
            <a:r>
              <a:rPr lang="cs-CZ" sz="2400" dirty="0" smtClean="0"/>
              <a:t>11/2011: progrese T-ALL (infiltrace kostní dřeně, CNS, …)</a:t>
            </a:r>
          </a:p>
          <a:p>
            <a:r>
              <a:rPr lang="cs-CZ" sz="2400" dirty="0" smtClean="0"/>
              <a:t>12/2011: exitus </a:t>
            </a:r>
            <a:r>
              <a:rPr lang="cs-CZ" sz="2400" dirty="0" err="1" smtClean="0"/>
              <a:t>letalis</a:t>
            </a:r>
            <a:r>
              <a:rPr lang="cs-CZ" sz="2400" dirty="0" smtClean="0"/>
              <a:t> v důsledku progrese T-ALL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Literatura: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 err="1" smtClean="0"/>
              <a:t>Swerdlow</a:t>
            </a:r>
            <a:r>
              <a:rPr lang="cs-CZ" sz="2000" dirty="0" smtClean="0"/>
              <a:t> SH, </a:t>
            </a:r>
            <a:r>
              <a:rPr lang="cs-CZ" sz="2000" dirty="0" err="1" smtClean="0"/>
              <a:t>Campo</a:t>
            </a:r>
            <a:r>
              <a:rPr lang="cs-CZ" sz="2000" dirty="0" smtClean="0"/>
              <a:t> E, </a:t>
            </a:r>
            <a:r>
              <a:rPr lang="cs-CZ" sz="2000" dirty="0" err="1" smtClean="0"/>
              <a:t>Harris</a:t>
            </a:r>
            <a:r>
              <a:rPr lang="cs-CZ" sz="2000" dirty="0" smtClean="0"/>
              <a:t> NL, </a:t>
            </a:r>
            <a:r>
              <a:rPr lang="cs-CZ" sz="2000" dirty="0" err="1" smtClean="0"/>
              <a:t>Jaffe</a:t>
            </a:r>
            <a:r>
              <a:rPr lang="cs-CZ" sz="2000" dirty="0" smtClean="0"/>
              <a:t> ES, </a:t>
            </a:r>
            <a:r>
              <a:rPr lang="cs-CZ" sz="2000" dirty="0" err="1" smtClean="0"/>
              <a:t>et</a:t>
            </a:r>
            <a:r>
              <a:rPr lang="cs-CZ" sz="2000" dirty="0" smtClean="0"/>
              <a:t> </a:t>
            </a:r>
            <a:r>
              <a:rPr lang="cs-CZ" sz="2000" dirty="0" err="1" smtClean="0"/>
              <a:t>al</a:t>
            </a:r>
            <a:r>
              <a:rPr lang="cs-CZ" sz="2000" dirty="0" smtClean="0"/>
              <a:t>. </a:t>
            </a:r>
            <a:r>
              <a:rPr lang="cs-CZ" sz="2000" i="1" dirty="0" smtClean="0"/>
              <a:t>WHO </a:t>
            </a:r>
            <a:r>
              <a:rPr lang="cs-CZ" sz="2000" i="1" dirty="0" err="1" smtClean="0"/>
              <a:t>Classification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of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Tumours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of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the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Haematopoietic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and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Lymphoid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Tissues</a:t>
            </a:r>
            <a:r>
              <a:rPr lang="cs-CZ" sz="2000" dirty="0" smtClean="0"/>
              <a:t>. Lyon, France: </a:t>
            </a:r>
            <a:r>
              <a:rPr lang="cs-CZ" sz="2000" dirty="0" err="1" smtClean="0"/>
              <a:t>International</a:t>
            </a:r>
            <a:r>
              <a:rPr lang="cs-CZ" sz="2000" dirty="0" smtClean="0"/>
              <a:t> </a:t>
            </a:r>
            <a:r>
              <a:rPr lang="cs-CZ" sz="2000" dirty="0" err="1" smtClean="0"/>
              <a:t>Agency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Research</a:t>
            </a:r>
            <a:r>
              <a:rPr lang="cs-CZ" sz="2000" dirty="0" smtClean="0"/>
              <a:t> on </a:t>
            </a:r>
            <a:r>
              <a:rPr lang="cs-CZ" sz="2000" dirty="0" err="1" smtClean="0"/>
              <a:t>Cancer</a:t>
            </a:r>
            <a:r>
              <a:rPr lang="cs-CZ" sz="2000" dirty="0" smtClean="0"/>
              <a:t>; 2008. Post-</a:t>
            </a:r>
            <a:r>
              <a:rPr lang="cs-CZ" sz="2000" dirty="0" err="1" smtClean="0"/>
              <a:t>transplant</a:t>
            </a:r>
            <a:r>
              <a:rPr lang="cs-CZ" sz="2000" dirty="0" smtClean="0"/>
              <a:t> </a:t>
            </a:r>
            <a:r>
              <a:rPr lang="cs-CZ" sz="2000" dirty="0" err="1" smtClean="0"/>
              <a:t>lymphoproliferative</a:t>
            </a:r>
            <a:r>
              <a:rPr lang="cs-CZ" sz="2000" dirty="0" smtClean="0"/>
              <a:t> </a:t>
            </a:r>
            <a:r>
              <a:rPr lang="cs-CZ" sz="2000" dirty="0" err="1" smtClean="0"/>
              <a:t>disorders</a:t>
            </a:r>
            <a:r>
              <a:rPr lang="cs-CZ" sz="2000" dirty="0" smtClean="0"/>
              <a:t>; </a:t>
            </a:r>
            <a:r>
              <a:rPr lang="cs-CZ" sz="2000" dirty="0" err="1" smtClean="0"/>
              <a:t>pp</a:t>
            </a:r>
            <a:r>
              <a:rPr lang="cs-CZ" sz="2000" dirty="0" smtClean="0"/>
              <a:t>. 343–349.</a:t>
            </a:r>
          </a:p>
          <a:p>
            <a:pPr>
              <a:buNone/>
            </a:pPr>
            <a:endParaRPr lang="cs-CZ" sz="2400" dirty="0" smtClean="0"/>
          </a:p>
          <a:p>
            <a:pPr>
              <a:buNone/>
            </a:pPr>
            <a:r>
              <a:rPr lang="cs-CZ" sz="2000" dirty="0" err="1" smtClean="0"/>
              <a:t>Fletcher</a:t>
            </a:r>
            <a:r>
              <a:rPr lang="cs-CZ" sz="2000" dirty="0" smtClean="0"/>
              <a:t> CDM, </a:t>
            </a:r>
            <a:r>
              <a:rPr lang="cs-CZ" sz="2000" dirty="0" err="1" smtClean="0"/>
              <a:t>et</a:t>
            </a:r>
            <a:r>
              <a:rPr lang="cs-CZ" sz="2000" dirty="0" smtClean="0"/>
              <a:t> </a:t>
            </a:r>
            <a:r>
              <a:rPr lang="cs-CZ" sz="2000" dirty="0" err="1" smtClean="0"/>
              <a:t>al</a:t>
            </a:r>
            <a:r>
              <a:rPr lang="cs-CZ" sz="2000" dirty="0" smtClean="0"/>
              <a:t>.</a:t>
            </a:r>
            <a:r>
              <a:rPr lang="cs-CZ" sz="2400" dirty="0" smtClean="0"/>
              <a:t> </a:t>
            </a:r>
            <a:r>
              <a:rPr lang="cs-CZ" sz="2000" i="1" dirty="0" err="1" smtClean="0"/>
              <a:t>Diagnostic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Histopathology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of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Tumors</a:t>
            </a:r>
            <a:r>
              <a:rPr lang="cs-CZ" sz="2000" i="1" dirty="0" smtClean="0">
                <a:cs typeface="Times New Roman" pitchFamily="18" charset="0"/>
              </a:rPr>
              <a:t>, Vol 2.  </a:t>
            </a:r>
            <a:r>
              <a:rPr lang="cs-CZ" sz="2000" dirty="0" err="1" smtClean="0">
                <a:cs typeface="Times New Roman" pitchFamily="18" charset="0"/>
              </a:rPr>
              <a:t>Churchill</a:t>
            </a:r>
            <a:r>
              <a:rPr lang="cs-CZ" sz="2000" dirty="0" smtClean="0">
                <a:cs typeface="Times New Roman" pitchFamily="18" charset="0"/>
              </a:rPr>
              <a:t> </a:t>
            </a:r>
            <a:r>
              <a:rPr lang="cs-CZ" sz="2000" dirty="0" err="1" smtClean="0">
                <a:cs typeface="Times New Roman" pitchFamily="18" charset="0"/>
              </a:rPr>
              <a:t>Livingstone</a:t>
            </a:r>
            <a:r>
              <a:rPr lang="cs-CZ" sz="2000" dirty="0" smtClean="0">
                <a:cs typeface="Times New Roman" pitchFamily="18" charset="0"/>
              </a:rPr>
              <a:t> 2007, </a:t>
            </a:r>
            <a:r>
              <a:rPr lang="cs-CZ" sz="2000" dirty="0" err="1" smtClean="0">
                <a:cs typeface="Times New Roman" pitchFamily="18" charset="0"/>
              </a:rPr>
              <a:t>pp</a:t>
            </a:r>
            <a:r>
              <a:rPr lang="cs-CZ" sz="2000" dirty="0" smtClean="0">
                <a:cs typeface="Times New Roman" pitchFamily="18" charset="0"/>
              </a:rPr>
              <a:t>. 1234-1235.</a:t>
            </a:r>
          </a:p>
          <a:p>
            <a:pPr>
              <a:buNone/>
            </a:pPr>
            <a:r>
              <a:rPr lang="cs-CZ" sz="2000" dirty="0" smtClean="0"/>
              <a:t> 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60648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7" name="Zástupný symbol pro obsah 6" descr="HE2 5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56793"/>
            <a:ext cx="4040188" cy="381642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88641"/>
            <a:ext cx="4041775" cy="144016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8" name="Zástupný symbol pro obsah 7" descr="HE 5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4008" y="1556792"/>
            <a:ext cx="4041775" cy="38087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8641"/>
            <a:ext cx="4040188" cy="144016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72008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8" name="Zástupný symbol pro obsah 7" descr="HE4  400x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484785"/>
            <a:ext cx="4041775" cy="3888432"/>
          </a:xfrm>
        </p:spPr>
      </p:pic>
      <p:pic>
        <p:nvPicPr>
          <p:cNvPr id="10" name="Zástupný symbol pro obsah 9" descr="HE400x.t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1484785"/>
            <a:ext cx="4040188" cy="38884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8641"/>
            <a:ext cx="4040188" cy="72008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7" name="Zástupný symbol pro obsah 6" descr="HE3  40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56793"/>
            <a:ext cx="4040188" cy="381642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260648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8" name="Zástupný symbol pro obsah 7" descr="HE2  40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556793"/>
            <a:ext cx="4041775" cy="38164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0"/>
          </a:xfrm>
        </p:spPr>
        <p:txBody>
          <a:bodyPr>
            <a:normAutofit/>
          </a:bodyPr>
          <a:lstStyle/>
          <a:p>
            <a:r>
              <a:rPr lang="cs-CZ" sz="9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cs-CZ" sz="9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81"/>
            <a:ext cx="4040188" cy="720080"/>
          </a:xfrm>
        </p:spPr>
        <p:txBody>
          <a:bodyPr/>
          <a:lstStyle/>
          <a:p>
            <a:pPr algn="ctr"/>
            <a:r>
              <a:rPr lang="cs-CZ" dirty="0" smtClean="0"/>
              <a:t>CD20</a:t>
            </a:r>
            <a:endParaRPr lang="cs-CZ" dirty="0"/>
          </a:p>
        </p:txBody>
      </p:sp>
      <p:pic>
        <p:nvPicPr>
          <p:cNvPr id="7" name="Zástupný symbol pro obsah 6" descr="CD20  20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00808"/>
            <a:ext cx="4040188" cy="3955137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620689"/>
            <a:ext cx="4041775" cy="648072"/>
          </a:xfrm>
        </p:spPr>
        <p:txBody>
          <a:bodyPr/>
          <a:lstStyle/>
          <a:p>
            <a:pPr algn="ctr"/>
            <a:r>
              <a:rPr lang="cs-CZ" dirty="0" smtClean="0"/>
              <a:t>CD138</a:t>
            </a:r>
            <a:endParaRPr lang="cs-CZ" dirty="0"/>
          </a:p>
        </p:txBody>
      </p:sp>
      <p:pic>
        <p:nvPicPr>
          <p:cNvPr id="8" name="Zástupný symbol pro obsah 7" descr="CD138  20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700809"/>
            <a:ext cx="4041775" cy="39557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CD79a</a:t>
            </a:r>
            <a:endParaRPr lang="cs-CZ" sz="2400" b="1" dirty="0"/>
          </a:p>
        </p:txBody>
      </p:sp>
      <p:pic>
        <p:nvPicPr>
          <p:cNvPr id="11" name="Zástupný symbol pro obsah 10" descr="CD79a  200x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35361" y="1600200"/>
            <a:ext cx="60732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81"/>
            <a:ext cx="4040188" cy="936104"/>
          </a:xfrm>
        </p:spPr>
        <p:txBody>
          <a:bodyPr/>
          <a:lstStyle/>
          <a:p>
            <a:pPr algn="ctr"/>
            <a:r>
              <a:rPr lang="cs-CZ" dirty="0" smtClean="0"/>
              <a:t>kappa</a:t>
            </a:r>
            <a:endParaRPr lang="cs-CZ" dirty="0"/>
          </a:p>
        </p:txBody>
      </p:sp>
      <p:pic>
        <p:nvPicPr>
          <p:cNvPr id="7" name="Zástupný symbol pro obsah 6" descr="kappa  200x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916832"/>
            <a:ext cx="4040188" cy="387456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332657"/>
            <a:ext cx="4041775" cy="1152128"/>
          </a:xfrm>
        </p:spPr>
        <p:txBody>
          <a:bodyPr/>
          <a:lstStyle/>
          <a:p>
            <a:pPr algn="ctr"/>
            <a:r>
              <a:rPr lang="cs-CZ" dirty="0" smtClean="0"/>
              <a:t>lambda</a:t>
            </a:r>
            <a:endParaRPr lang="cs-CZ" dirty="0"/>
          </a:p>
        </p:txBody>
      </p:sp>
      <p:pic>
        <p:nvPicPr>
          <p:cNvPr id="8" name="Zástupný symbol pro obsah 7" descr="lambda  200x.t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916832"/>
            <a:ext cx="4041775" cy="38560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490</Words>
  <Application>Microsoft Office PowerPoint</Application>
  <PresentationFormat>Předvádění na obrazovce (4:3)</PresentationFormat>
  <Paragraphs>116</Paragraphs>
  <Slides>23</Slides>
  <Notes>23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 Bioptický seminář Telč  2012  Případ č. 3 </vt:lpstr>
      <vt:lpstr>Klinické údaje:</vt:lpstr>
      <vt:lpstr>Snímek 3</vt:lpstr>
      <vt:lpstr>Snímek 4</vt:lpstr>
      <vt:lpstr>Snímek 5</vt:lpstr>
      <vt:lpstr>?</vt:lpstr>
      <vt:lpstr>Snímek 7</vt:lpstr>
      <vt:lpstr>CD79a</vt:lpstr>
      <vt:lpstr>Snímek 9</vt:lpstr>
      <vt:lpstr>Snímek 10</vt:lpstr>
      <vt:lpstr>Snímek 11</vt:lpstr>
      <vt:lpstr>Imunohistochemie:</vt:lpstr>
      <vt:lpstr>Monomorfní DLBCL-like posttransplantační lymfoproliferativní onemocnění, EBV pozitivní  (s plazmocelulární diferenciací a signifikantním polymorfismem).</vt:lpstr>
      <vt:lpstr>Posttransplantační lymfoproliferativní onemocnění (PTLD)</vt:lpstr>
      <vt:lpstr>Časné léze: plazmocelulární hyperplazie, léze podobná infekční mononukleóze </vt:lpstr>
      <vt:lpstr>Polymorfní PTLD </vt:lpstr>
      <vt:lpstr>Monomorfní PTLD </vt:lpstr>
      <vt:lpstr>Diferenciální diagnostika PTLD:</vt:lpstr>
      <vt:lpstr>Follow up:</vt:lpstr>
      <vt:lpstr>Snímek 20</vt:lpstr>
      <vt:lpstr>Snímek 21</vt:lpstr>
      <vt:lpstr>Follow up (2):</vt:lpstr>
      <vt:lpstr>Literatura: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Případ č. 3 8600/11</dc:title>
  <dc:creator>Mojmír</dc:creator>
  <cp:lastModifiedBy>Mojmír</cp:lastModifiedBy>
  <cp:revision>52</cp:revision>
  <dcterms:created xsi:type="dcterms:W3CDTF">2012-05-28T18:41:12Z</dcterms:created>
  <dcterms:modified xsi:type="dcterms:W3CDTF">2012-06-03T14:08:38Z</dcterms:modified>
</cp:coreProperties>
</file>